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5" r:id="rId8"/>
    <p:sldId id="261" r:id="rId9"/>
    <p:sldId id="262" r:id="rId10"/>
    <p:sldId id="271" r:id="rId11"/>
    <p:sldId id="263" r:id="rId12"/>
    <p:sldId id="264" r:id="rId13"/>
    <p:sldId id="266" r:id="rId14"/>
    <p:sldId id="267" r:id="rId15"/>
    <p:sldId id="272" r:id="rId16"/>
    <p:sldId id="268" r:id="rId17"/>
    <p:sldId id="27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219239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7C32811-82E8-4042-A1B1-5FAE3A5D463D}" type="datetimeFigureOut">
              <a:rPr lang="nl-NL" smtClean="0"/>
              <a:t>27-5-2024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237542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47836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31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6161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10865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395873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73107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31631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19072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140900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7C32811-82E8-4042-A1B1-5FAE3A5D463D}" type="datetimeFigureOut">
              <a:rPr lang="nl-NL" smtClean="0"/>
              <a:t>27-5-2024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358808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7C32811-82E8-4042-A1B1-5FAE3A5D463D}" type="datetimeFigureOut">
              <a:rPr lang="nl-NL" smtClean="0"/>
              <a:t>27-5-2024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141921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278676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104941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Date Placeholder 4"/>
          <p:cNvSpPr>
            <a:spLocks noGrp="1"/>
          </p:cNvSpPr>
          <p:nvPr>
            <p:ph type="dt" sz="half" idx="10"/>
          </p:nvPr>
        </p:nvSpPr>
        <p:spPr/>
        <p:txBody>
          <a:bodyPr/>
          <a:lstStyle/>
          <a:p>
            <a:fld id="{47C32811-82E8-4042-A1B1-5FAE3A5D463D}" type="datetimeFigureOut">
              <a:rPr lang="nl-NL" smtClean="0"/>
              <a:t>27-5-2024</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203636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7C32811-82E8-4042-A1B1-5FAE3A5D463D}" type="datetimeFigureOut">
              <a:rPr lang="nl-NL" smtClean="0"/>
              <a:t>27-5-2024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7F43FA-DFF1-4A22-B783-84D9DB83CCF6}" type="slidenum">
              <a:rPr lang="nl-NL" smtClean="0"/>
              <a:t>‹nr.›</a:t>
            </a:fld>
            <a:endParaRPr lang="nl-NL"/>
          </a:p>
        </p:txBody>
      </p:sp>
    </p:spTree>
    <p:extLst>
      <p:ext uri="{BB962C8B-B14F-4D97-AF65-F5344CB8AC3E}">
        <p14:creationId xmlns:p14="http://schemas.microsoft.com/office/powerpoint/2010/main" val="418844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C32811-82E8-4042-A1B1-5FAE3A5D463D}" type="datetimeFigureOut">
              <a:rPr lang="nl-NL" smtClean="0"/>
              <a:t>27-5-2024</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7F43FA-DFF1-4A22-B783-84D9DB83CCF6}" type="slidenum">
              <a:rPr lang="nl-NL" smtClean="0"/>
              <a:t>‹nr.›</a:t>
            </a:fld>
            <a:endParaRPr lang="nl-NL"/>
          </a:p>
        </p:txBody>
      </p:sp>
    </p:spTree>
    <p:extLst>
      <p:ext uri="{BB962C8B-B14F-4D97-AF65-F5344CB8AC3E}">
        <p14:creationId xmlns:p14="http://schemas.microsoft.com/office/powerpoint/2010/main" val="31089328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n.wikipedia.org/wiki/USB#BC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nl.wikipedia.org/wiki/High-definition_multimedia_interface" TargetMode="External"/><Relationship Id="rId7" Type="http://schemas.openxmlformats.org/officeDocument/2006/relationships/hyperlink" Target="https://nl.wikipedia.org/wiki/Video_graphics_array" TargetMode="External"/><Relationship Id="rId2" Type="http://schemas.openxmlformats.org/officeDocument/2006/relationships/hyperlink" Target="https://nl.wikipedia.org/wiki/Universal_serial_bus" TargetMode="External"/><Relationship Id="rId1" Type="http://schemas.openxmlformats.org/officeDocument/2006/relationships/slideLayout" Target="../slideLayouts/slideLayout2.xml"/><Relationship Id="rId6" Type="http://schemas.openxmlformats.org/officeDocument/2006/relationships/hyperlink" Target="https://nl.wikipedia.org/wiki/Thunderbolt_(interface)" TargetMode="External"/><Relationship Id="rId5" Type="http://schemas.openxmlformats.org/officeDocument/2006/relationships/hyperlink" Target="https://nl.wikipedia.org/wiki/DisplayPort" TargetMode="External"/><Relationship Id="rId4" Type="http://schemas.openxmlformats.org/officeDocument/2006/relationships/hyperlink" Target="https://nl.wikipedia.org/wiki/Digital_Visual_Interface" TargetMode="Externa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en.wikipedia.org/wiki/USB_On-The-Go"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nl.wikipedia.org/wiki/Hub_(hardw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http://nl.wikipedia.org/wiki/Hot_swapp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CSI" TargetMode="External"/><Relationship Id="rId7" Type="http://schemas.openxmlformats.org/officeDocument/2006/relationships/image" Target="../media/image10.jpeg"/><Relationship Id="rId2" Type="http://schemas.openxmlformats.org/officeDocument/2006/relationships/hyperlink" Target="http://en.wikipedia.org/wiki/PS/2_port" TargetMode="Externa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hyperlink" Target="http://en.wikipedia.org/wiki/IEEE_139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eethet.nl/dutch/hardware_usb.php" TargetMode="External"/><Relationship Id="rId2" Type="http://schemas.openxmlformats.org/officeDocument/2006/relationships/hyperlink" Target="http://en.wikipedia.org/wiki/US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ntersymbol_interference" TargetMode="External"/><Relationship Id="rId2" Type="http://schemas.openxmlformats.org/officeDocument/2006/relationships/hyperlink" Target="http://en.wikibooks.org/wiki/Communication_Networks/Parallel_vs_Seria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USB_On-The-Go" TargetMode="External"/><Relationship Id="rId2" Type="http://schemas.openxmlformats.org/officeDocument/2006/relationships/hyperlink" Target="http://goudvis.awardspace.com/geschiedenis.html" TargetMode="External"/><Relationship Id="rId1" Type="http://schemas.openxmlformats.org/officeDocument/2006/relationships/slideLayout" Target="../slideLayouts/slideLayout2.xml"/><Relationship Id="rId5" Type="http://schemas.openxmlformats.org/officeDocument/2006/relationships/hyperlink" Target="https://nl.wikipedia.org/wiki/USB-C" TargetMode="External"/><Relationship Id="rId4" Type="http://schemas.openxmlformats.org/officeDocument/2006/relationships/hyperlink" Target="http://dophub.polsys.net/one-microusb-to-rule-them-a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l.wikipedia.org/wiki/Encryptie" TargetMode="External"/><Relationship Id="rId2" Type="http://schemas.openxmlformats.org/officeDocument/2006/relationships/hyperlink" Target="http://nl.wikipedia.org/wiki/Wireless_US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2892" y="404448"/>
            <a:ext cx="9829569" cy="1541584"/>
          </a:xfrm>
        </p:spPr>
        <p:txBody>
          <a:bodyPr/>
          <a:lstStyle/>
          <a:p>
            <a:r>
              <a:rPr lang="nl-NL" dirty="0" smtClean="0"/>
              <a:t>USB</a:t>
            </a:r>
            <a:endParaRPr lang="nl-NL" sz="4000" dirty="0"/>
          </a:p>
        </p:txBody>
      </p:sp>
      <p:sp>
        <p:nvSpPr>
          <p:cNvPr id="3" name="Ondertitel 2"/>
          <p:cNvSpPr>
            <a:spLocks noGrp="1"/>
          </p:cNvSpPr>
          <p:nvPr>
            <p:ph type="subTitle" idx="1"/>
          </p:nvPr>
        </p:nvSpPr>
        <p:spPr>
          <a:xfrm>
            <a:off x="1072892" y="3089257"/>
            <a:ext cx="8825658" cy="2456520"/>
          </a:xfrm>
        </p:spPr>
        <p:txBody>
          <a:bodyPr>
            <a:normAutofit/>
          </a:bodyPr>
          <a:lstStyle/>
          <a:p>
            <a:r>
              <a:rPr lang="nl-NL" sz="4000" dirty="0"/>
              <a:t>meer dan alleen een </a:t>
            </a:r>
            <a:r>
              <a:rPr lang="nl-NL" sz="4000" dirty="0" smtClean="0"/>
              <a:t>kabeltje</a:t>
            </a:r>
          </a:p>
          <a:p>
            <a:endParaRPr lang="nl-NL" sz="1600" dirty="0" smtClean="0">
              <a:hlinkClick r:id="rId2"/>
            </a:endParaRPr>
          </a:p>
          <a:p>
            <a:r>
              <a:rPr lang="nl-NL" sz="1600" dirty="0" smtClean="0">
                <a:hlinkClick r:id="rId2"/>
              </a:rPr>
              <a:t>http</a:t>
            </a:r>
            <a:r>
              <a:rPr lang="nl-NL" sz="1600" dirty="0">
                <a:hlinkClick r:id="rId2"/>
              </a:rPr>
              <a:t>://</a:t>
            </a:r>
            <a:r>
              <a:rPr lang="nl-NL" sz="1600" dirty="0" smtClean="0">
                <a:hlinkClick r:id="rId2"/>
              </a:rPr>
              <a:t>en.wikipedia.org/wiki/USB#BCS</a:t>
            </a:r>
            <a:r>
              <a:rPr lang="nl-NL" sz="1600" dirty="0" smtClean="0"/>
              <a:t> </a:t>
            </a:r>
            <a:endParaRPr lang="nl-NL" sz="1600" dirty="0"/>
          </a:p>
        </p:txBody>
      </p:sp>
    </p:spTree>
    <p:extLst>
      <p:ext uri="{BB962C8B-B14F-4D97-AF65-F5344CB8AC3E}">
        <p14:creationId xmlns:p14="http://schemas.microsoft.com/office/powerpoint/2010/main" val="162568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660864" cy="1400530"/>
          </a:xfrm>
        </p:spPr>
        <p:txBody>
          <a:bodyPr/>
          <a:lstStyle/>
          <a:p>
            <a:r>
              <a:rPr lang="nl-BE" dirty="0" smtClean="0"/>
              <a:t>De nieuwste standaard USB-Type C</a:t>
            </a:r>
            <a:endParaRPr lang="en-US" dirty="0"/>
          </a:p>
        </p:txBody>
      </p:sp>
      <p:sp>
        <p:nvSpPr>
          <p:cNvPr id="3" name="Tijdelijke aanduiding voor inhoud 2"/>
          <p:cNvSpPr>
            <a:spLocks noGrp="1"/>
          </p:cNvSpPr>
          <p:nvPr>
            <p:ph idx="1"/>
          </p:nvPr>
        </p:nvSpPr>
        <p:spPr>
          <a:xfrm>
            <a:off x="646111" y="1378215"/>
            <a:ext cx="10437659" cy="4463292"/>
          </a:xfrm>
        </p:spPr>
        <p:txBody>
          <a:bodyPr/>
          <a:lstStyle/>
          <a:p>
            <a:r>
              <a:rPr lang="nl-NL" b="1" dirty="0"/>
              <a:t>USB-C</a:t>
            </a:r>
            <a:r>
              <a:rPr lang="nl-NL" dirty="0"/>
              <a:t> (formeel </a:t>
            </a:r>
            <a:r>
              <a:rPr lang="nl-NL" b="1" dirty="0"/>
              <a:t>USB Type-C</a:t>
            </a:r>
            <a:r>
              <a:rPr lang="nl-NL" dirty="0"/>
              <a:t>) is een op </a:t>
            </a:r>
            <a:r>
              <a:rPr lang="nl-NL" dirty="0">
                <a:hlinkClick r:id="rId2" tooltip="Universal serial bus"/>
              </a:rPr>
              <a:t>USB</a:t>
            </a:r>
            <a:r>
              <a:rPr lang="nl-NL" dirty="0"/>
              <a:t> gebaseerd verbindingssysteem met een symmetrische 24 pins-connector</a:t>
            </a:r>
            <a:r>
              <a:rPr lang="nl-NL" dirty="0" smtClean="0"/>
              <a:t>.</a:t>
            </a:r>
          </a:p>
          <a:p>
            <a:r>
              <a:rPr lang="nl-NL" dirty="0"/>
              <a:t>De dubbelzijdige 24 pins-connector is iets dikker dan een micro-B-connector en meet 8,4 mm bij 2,6 mm. Er is zowel een mannelijke als vrouwelijke variant</a:t>
            </a:r>
            <a:r>
              <a:rPr lang="nl-NL" dirty="0" smtClean="0"/>
              <a:t>.</a:t>
            </a:r>
          </a:p>
          <a:p>
            <a:r>
              <a:rPr lang="nl-NL" dirty="0"/>
              <a:t>Via USB-C kan data, stroom, audio en video uitgewisseld worden. Een USB-C-poort en -kabel biedt ondersteuning voor een USB-protocol en kan ondersteuning bieden voor </a:t>
            </a:r>
            <a:r>
              <a:rPr lang="nl-NL" dirty="0">
                <a:hlinkClick r:id="rId3" tooltip="High-definition multimedia interface"/>
              </a:rPr>
              <a:t>HDMI</a:t>
            </a:r>
            <a:r>
              <a:rPr lang="nl-NL" dirty="0"/>
              <a:t>, </a:t>
            </a:r>
            <a:r>
              <a:rPr lang="nl-NL" dirty="0">
                <a:hlinkClick r:id="rId4" tooltip="Digital Visual Interface"/>
              </a:rPr>
              <a:t>DVI</a:t>
            </a:r>
            <a:r>
              <a:rPr lang="nl-NL" dirty="0"/>
              <a:t>, </a:t>
            </a:r>
            <a:r>
              <a:rPr lang="nl-NL" dirty="0" err="1">
                <a:hlinkClick r:id="rId5" tooltip="DisplayPort"/>
              </a:rPr>
              <a:t>DisplayPort</a:t>
            </a:r>
            <a:r>
              <a:rPr lang="nl-NL" dirty="0"/>
              <a:t>, </a:t>
            </a:r>
            <a:r>
              <a:rPr lang="nl-NL" dirty="0" err="1">
                <a:hlinkClick r:id="rId6" tooltip="Thunderbolt (interface)"/>
              </a:rPr>
              <a:t>Thunderbolt</a:t>
            </a:r>
            <a:r>
              <a:rPr lang="nl-NL" dirty="0"/>
              <a:t>, </a:t>
            </a:r>
            <a:r>
              <a:rPr lang="nl-NL" dirty="0">
                <a:hlinkClick r:id="rId7" tooltip="Video graphics array"/>
              </a:rPr>
              <a:t>VGA</a:t>
            </a:r>
            <a:r>
              <a:rPr lang="nl-NL" dirty="0"/>
              <a:t> en stroomoverdracht tot 100 watt. Welke ondersteuning geboden wordt is afhankelijk van de leverancier</a:t>
            </a:r>
            <a:r>
              <a:rPr lang="nl-NL" dirty="0" smtClean="0"/>
              <a:t>.</a:t>
            </a:r>
          </a:p>
          <a:p>
            <a:r>
              <a:rPr lang="en-US" dirty="0" err="1"/>
              <a:t>Ondersteuning</a:t>
            </a:r>
            <a:r>
              <a:rPr lang="en-US" dirty="0"/>
              <a:t> qua USB-protocol </a:t>
            </a:r>
            <a:r>
              <a:rPr lang="en-US" dirty="0" err="1"/>
              <a:t>kan</a:t>
            </a:r>
            <a:r>
              <a:rPr lang="en-US" dirty="0"/>
              <a:t> </a:t>
            </a:r>
            <a:r>
              <a:rPr lang="en-US" dirty="0" err="1"/>
              <a:t>bestaan</a:t>
            </a:r>
            <a:r>
              <a:rPr lang="en-US" dirty="0"/>
              <a:t> </a:t>
            </a:r>
            <a:r>
              <a:rPr lang="en-US" dirty="0" err="1"/>
              <a:t>uit</a:t>
            </a:r>
            <a:r>
              <a:rPr lang="en-US" dirty="0"/>
              <a:t> USB 2.0, USB 3.0, USB 3.1 of </a:t>
            </a:r>
            <a:r>
              <a:rPr lang="en-US" dirty="0" smtClean="0"/>
              <a:t>USB </a:t>
            </a:r>
            <a:r>
              <a:rPr lang="en-US" dirty="0"/>
              <a:t>3.1 Type-C (USB-C). De </a:t>
            </a:r>
            <a:r>
              <a:rPr lang="en-US" dirty="0" err="1"/>
              <a:t>maximale</a:t>
            </a:r>
            <a:r>
              <a:rPr lang="en-US" dirty="0"/>
              <a:t> </a:t>
            </a:r>
            <a:r>
              <a:rPr lang="en-US" dirty="0" err="1"/>
              <a:t>snelheid</a:t>
            </a:r>
            <a:r>
              <a:rPr lang="en-US" dirty="0"/>
              <a:t> </a:t>
            </a:r>
            <a:r>
              <a:rPr lang="en-US" dirty="0" err="1"/>
              <a:t>voor</a:t>
            </a:r>
            <a:r>
              <a:rPr lang="en-US" dirty="0"/>
              <a:t> data-</a:t>
            </a:r>
            <a:r>
              <a:rPr lang="en-US" dirty="0" err="1"/>
              <a:t>overdracht</a:t>
            </a:r>
            <a:r>
              <a:rPr lang="en-US" dirty="0"/>
              <a:t> </a:t>
            </a:r>
            <a:r>
              <a:rPr lang="en-US" dirty="0" err="1"/>
              <a:t>verschilt</a:t>
            </a:r>
            <a:r>
              <a:rPr lang="en-US" dirty="0"/>
              <a:t> per </a:t>
            </a:r>
            <a:r>
              <a:rPr lang="en-US" dirty="0" smtClean="0"/>
              <a:t>protocol</a:t>
            </a:r>
            <a:r>
              <a:rPr lang="en-US" dirty="0"/>
              <a:t>.</a:t>
            </a:r>
          </a:p>
        </p:txBody>
      </p:sp>
      <p:pic>
        <p:nvPicPr>
          <p:cNvPr id="1026" name="Picture 2" descr="https://upload.wikimedia.org/wikipedia/commons/thumb/9/98/USB_Type-C_icon.svg/260px-USB_Type-C_ico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8957" y="5546832"/>
            <a:ext cx="24765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8/USB-C_plug%2C_focus_stacked.jpg/220px-USB-C_plug%2C_focus_stack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6826" y="5537955"/>
            <a:ext cx="1567495" cy="104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7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94191"/>
          </a:xfrm>
        </p:spPr>
        <p:txBody>
          <a:bodyPr/>
          <a:lstStyle/>
          <a:p>
            <a:r>
              <a:rPr lang="nl-NL" dirty="0" smtClean="0"/>
              <a:t>De speciale functies met USB</a:t>
            </a:r>
            <a:endParaRPr lang="nl-NL" dirty="0"/>
          </a:p>
        </p:txBody>
      </p:sp>
      <p:sp>
        <p:nvSpPr>
          <p:cNvPr id="3" name="Tijdelijke aanduiding voor inhoud 2"/>
          <p:cNvSpPr>
            <a:spLocks noGrp="1"/>
          </p:cNvSpPr>
          <p:nvPr>
            <p:ph idx="1"/>
          </p:nvPr>
        </p:nvSpPr>
        <p:spPr>
          <a:xfrm>
            <a:off x="758927" y="1304772"/>
            <a:ext cx="8946541" cy="4195481"/>
          </a:xfrm>
        </p:spPr>
        <p:txBody>
          <a:bodyPr/>
          <a:lstStyle/>
          <a:p>
            <a:r>
              <a:rPr lang="nl-NL" dirty="0" smtClean="0"/>
              <a:t>De verbinding met een lader.</a:t>
            </a:r>
          </a:p>
          <a:p>
            <a:pPr lvl="1"/>
            <a:r>
              <a:rPr lang="nl-NL" dirty="0" smtClean="0"/>
              <a:t>Met deze verbinding wordt er geen data overgebracht. </a:t>
            </a:r>
          </a:p>
          <a:p>
            <a:pPr lvl="1"/>
            <a:r>
              <a:rPr lang="nl-NL" dirty="0" smtClean="0"/>
              <a:t>De lader moet dus melden aan het toestel dat er enkel een stroom overdracht moet gebeuren van de USB connector NAAR de batterij.</a:t>
            </a:r>
          </a:p>
          <a:p>
            <a:pPr lvl="1"/>
            <a:r>
              <a:rPr lang="nl-NL" dirty="0" smtClean="0"/>
              <a:t>Dit wordt gemeld door in de lader de 2 data lijnen met elkaar te verbinden met max 200 ohm (0…. 200 ohm).</a:t>
            </a:r>
            <a:endParaRPr lang="nl-NL" dirty="0"/>
          </a:p>
        </p:txBody>
      </p:sp>
      <p:pic>
        <p:nvPicPr>
          <p:cNvPr id="4" name="Afbeelding 3"/>
          <p:cNvPicPr>
            <a:picLocks noChangeAspect="1"/>
          </p:cNvPicPr>
          <p:nvPr/>
        </p:nvPicPr>
        <p:blipFill>
          <a:blip r:embed="rId2"/>
          <a:stretch>
            <a:fillRect/>
          </a:stretch>
        </p:blipFill>
        <p:spPr>
          <a:xfrm>
            <a:off x="9414862" y="1304772"/>
            <a:ext cx="2506275" cy="2560852"/>
          </a:xfrm>
          <a:prstGeom prst="rect">
            <a:avLst/>
          </a:prstGeom>
        </p:spPr>
      </p:pic>
      <p:pic>
        <p:nvPicPr>
          <p:cNvPr id="5" name="Afbeelding 4"/>
          <p:cNvPicPr>
            <a:picLocks noChangeAspect="1"/>
          </p:cNvPicPr>
          <p:nvPr/>
        </p:nvPicPr>
        <p:blipFill>
          <a:blip r:embed="rId3"/>
          <a:stretch>
            <a:fillRect/>
          </a:stretch>
        </p:blipFill>
        <p:spPr>
          <a:xfrm>
            <a:off x="1389413" y="3626027"/>
            <a:ext cx="2852807" cy="2854704"/>
          </a:xfrm>
          <a:prstGeom prst="rect">
            <a:avLst/>
          </a:prstGeom>
        </p:spPr>
      </p:pic>
    </p:spTree>
    <p:extLst>
      <p:ext uri="{BB962C8B-B14F-4D97-AF65-F5344CB8AC3E}">
        <p14:creationId xmlns:p14="http://schemas.microsoft.com/office/powerpoint/2010/main" val="329445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384" y="167711"/>
            <a:ext cx="9705469" cy="841692"/>
          </a:xfrm>
        </p:spPr>
        <p:txBody>
          <a:bodyPr/>
          <a:lstStyle/>
          <a:p>
            <a:r>
              <a:rPr lang="nl-NL" dirty="0"/>
              <a:t>De speciale functies met USB</a:t>
            </a:r>
          </a:p>
        </p:txBody>
      </p:sp>
      <p:sp>
        <p:nvSpPr>
          <p:cNvPr id="3" name="Tijdelijke aanduiding voor inhoud 2"/>
          <p:cNvSpPr>
            <a:spLocks noGrp="1"/>
          </p:cNvSpPr>
          <p:nvPr>
            <p:ph idx="1"/>
          </p:nvPr>
        </p:nvSpPr>
        <p:spPr>
          <a:xfrm>
            <a:off x="344384" y="1009403"/>
            <a:ext cx="11625943" cy="5297907"/>
          </a:xfrm>
        </p:spPr>
        <p:txBody>
          <a:bodyPr/>
          <a:lstStyle/>
          <a:p>
            <a:r>
              <a:rPr lang="nl-NL" dirty="0" smtClean="0"/>
              <a:t>USB OTG.  On The Go.  Deze standaard kan het USB Host/</a:t>
            </a:r>
            <a:r>
              <a:rPr lang="nl-NL" dirty="0" err="1" smtClean="0"/>
              <a:t>peripheral</a:t>
            </a:r>
            <a:r>
              <a:rPr lang="nl-NL" dirty="0" smtClean="0"/>
              <a:t> model omschakelen naar het peer </a:t>
            </a:r>
            <a:r>
              <a:rPr lang="nl-NL" dirty="0" err="1" smtClean="0"/>
              <a:t>to</a:t>
            </a:r>
            <a:r>
              <a:rPr lang="nl-NL" dirty="0" smtClean="0"/>
              <a:t> peer model.</a:t>
            </a:r>
          </a:p>
          <a:p>
            <a:r>
              <a:rPr lang="nl-NL" dirty="0" smtClean="0"/>
              <a:t>Als de poort er voor geschikt is kan dus worden omgeschakeld van Host naar </a:t>
            </a:r>
            <a:r>
              <a:rPr lang="nl-NL" dirty="0" err="1" smtClean="0"/>
              <a:t>Peripheral</a:t>
            </a:r>
            <a:r>
              <a:rPr lang="nl-NL" dirty="0" smtClean="0"/>
              <a:t>.</a:t>
            </a:r>
          </a:p>
          <a:p>
            <a:r>
              <a:rPr lang="nl-NL" dirty="0" smtClean="0"/>
              <a:t>Wat is dit concreet</a:t>
            </a:r>
            <a:r>
              <a:rPr lang="nl-NL" dirty="0"/>
              <a:t>.  (</a:t>
            </a:r>
            <a:r>
              <a:rPr lang="nl-NL" dirty="0">
                <a:hlinkClick r:id="rId2"/>
              </a:rPr>
              <a:t>http://</a:t>
            </a:r>
            <a:r>
              <a:rPr lang="nl-NL" dirty="0" smtClean="0">
                <a:hlinkClick r:id="rId2"/>
              </a:rPr>
              <a:t>en.wikipedia.org/wiki/USB_On-The-Go</a:t>
            </a:r>
            <a:r>
              <a:rPr lang="nl-NL" dirty="0" smtClean="0"/>
              <a:t> )</a:t>
            </a:r>
          </a:p>
          <a:p>
            <a:pPr lvl="1"/>
            <a:r>
              <a:rPr lang="nl-NL" dirty="0" smtClean="0"/>
              <a:t>We kunnen een smarttelefoon of tablet verbinden met een PC .</a:t>
            </a:r>
          </a:p>
          <a:p>
            <a:pPr marL="857250" lvl="2" indent="0">
              <a:buNone/>
            </a:pPr>
            <a:r>
              <a:rPr lang="nl-NL" dirty="0" smtClean="0"/>
              <a:t>Nu is de PC de Host en de smarttelefoon de </a:t>
            </a:r>
            <a:r>
              <a:rPr lang="nl-NL" dirty="0" err="1" smtClean="0"/>
              <a:t>Peripheral</a:t>
            </a:r>
            <a:r>
              <a:rPr lang="nl-NL" dirty="0" smtClean="0"/>
              <a:t>.  </a:t>
            </a:r>
          </a:p>
          <a:p>
            <a:pPr marL="857250" lvl="2" indent="0">
              <a:buNone/>
            </a:pPr>
            <a:r>
              <a:rPr lang="nl-NL" dirty="0" smtClean="0"/>
              <a:t>De PC levert nu ook stroom en is de baas in het </a:t>
            </a:r>
            <a:r>
              <a:rPr lang="nl-NL" dirty="0" err="1" smtClean="0"/>
              <a:t>verbindings</a:t>
            </a:r>
            <a:r>
              <a:rPr lang="nl-NL" dirty="0" smtClean="0"/>
              <a:t> protocol.</a:t>
            </a:r>
          </a:p>
          <a:p>
            <a:pPr lvl="1"/>
            <a:r>
              <a:rPr lang="nl-NL" dirty="0" smtClean="0"/>
              <a:t>We kunnen een stick via een OTG kabel verbinden met de smarttelefoon</a:t>
            </a:r>
          </a:p>
          <a:p>
            <a:pPr marL="857250" lvl="2" indent="0">
              <a:buNone/>
            </a:pPr>
            <a:r>
              <a:rPr lang="nl-NL" dirty="0" smtClean="0"/>
              <a:t>Nu is de smarttelefoon de Host. De smarttelefoon levert nu de stroom aan de stick en is de baas in het </a:t>
            </a:r>
            <a:r>
              <a:rPr lang="nl-NL" dirty="0" err="1" smtClean="0"/>
              <a:t>verbindings</a:t>
            </a:r>
            <a:r>
              <a:rPr lang="nl-NL" dirty="0" smtClean="0"/>
              <a:t> protocol.</a:t>
            </a:r>
            <a:r>
              <a:rPr lang="nl-NL" dirty="0"/>
              <a:t> </a:t>
            </a:r>
            <a:r>
              <a:rPr lang="nl-NL" dirty="0">
                <a:solidFill>
                  <a:srgbClr val="FFFF00"/>
                </a:solidFill>
              </a:rPr>
              <a:t>Het is nu de 5</a:t>
            </a:r>
            <a:r>
              <a:rPr lang="nl-NL" baseline="30000" dirty="0">
                <a:solidFill>
                  <a:srgbClr val="FFFF00"/>
                </a:solidFill>
              </a:rPr>
              <a:t>e</a:t>
            </a:r>
            <a:r>
              <a:rPr lang="nl-NL" dirty="0">
                <a:solidFill>
                  <a:srgbClr val="FFFF00"/>
                </a:solidFill>
              </a:rPr>
              <a:t> draad (ID) in de mini of micro stekker die </a:t>
            </a:r>
            <a:r>
              <a:rPr lang="nl-NL" dirty="0" err="1">
                <a:solidFill>
                  <a:srgbClr val="FFFF00"/>
                </a:solidFill>
              </a:rPr>
              <a:t>doorvebonden</a:t>
            </a:r>
            <a:r>
              <a:rPr lang="nl-NL" dirty="0">
                <a:solidFill>
                  <a:srgbClr val="FFFF00"/>
                </a:solidFill>
              </a:rPr>
              <a:t> is met de 0 aan de host kant die de omschakeling </a:t>
            </a:r>
            <a:r>
              <a:rPr lang="nl-NL" dirty="0" err="1" smtClean="0">
                <a:solidFill>
                  <a:srgbClr val="FFFF00"/>
                </a:solidFill>
              </a:rPr>
              <a:t>peripheral</a:t>
            </a:r>
            <a:r>
              <a:rPr lang="nl-NL" dirty="0" smtClean="0">
                <a:solidFill>
                  <a:srgbClr val="FFFF00"/>
                </a:solidFill>
              </a:rPr>
              <a:t> </a:t>
            </a:r>
            <a:r>
              <a:rPr lang="nl-NL" dirty="0">
                <a:solidFill>
                  <a:srgbClr val="FFFF00"/>
                </a:solidFill>
              </a:rPr>
              <a:t>/</a:t>
            </a:r>
            <a:r>
              <a:rPr lang="nl-NL" dirty="0" smtClean="0">
                <a:solidFill>
                  <a:srgbClr val="FFFF00"/>
                </a:solidFill>
              </a:rPr>
              <a:t>host tot </a:t>
            </a:r>
            <a:r>
              <a:rPr lang="nl-NL" dirty="0">
                <a:solidFill>
                  <a:srgbClr val="FFFF00"/>
                </a:solidFill>
              </a:rPr>
              <a:t>stand brengt. </a:t>
            </a:r>
          </a:p>
          <a:p>
            <a:pPr marL="857250" lvl="2" indent="0">
              <a:buNone/>
            </a:pPr>
            <a:endParaRPr lang="nl-NL" dirty="0"/>
          </a:p>
          <a:p>
            <a:pPr marL="857250" lvl="2" indent="0">
              <a:buNone/>
            </a:pPr>
            <a:endParaRPr lang="nl-NL" dirty="0"/>
          </a:p>
        </p:txBody>
      </p:sp>
      <p:pic>
        <p:nvPicPr>
          <p:cNvPr id="5" name="Afbeelding 4"/>
          <p:cNvPicPr>
            <a:picLocks noChangeAspect="1"/>
          </p:cNvPicPr>
          <p:nvPr/>
        </p:nvPicPr>
        <p:blipFill>
          <a:blip r:embed="rId3"/>
          <a:stretch>
            <a:fillRect/>
          </a:stretch>
        </p:blipFill>
        <p:spPr>
          <a:xfrm>
            <a:off x="7908413" y="4973020"/>
            <a:ext cx="3527525" cy="1782526"/>
          </a:xfrm>
          <a:prstGeom prst="rect">
            <a:avLst/>
          </a:prstGeom>
        </p:spPr>
      </p:pic>
      <p:pic>
        <p:nvPicPr>
          <p:cNvPr id="6" name="Afbeelding 5"/>
          <p:cNvPicPr>
            <a:picLocks noChangeAspect="1"/>
          </p:cNvPicPr>
          <p:nvPr/>
        </p:nvPicPr>
        <p:blipFill>
          <a:blip r:embed="rId4"/>
          <a:stretch>
            <a:fillRect/>
          </a:stretch>
        </p:blipFill>
        <p:spPr>
          <a:xfrm>
            <a:off x="5391397" y="4999511"/>
            <a:ext cx="2257197" cy="1744341"/>
          </a:xfrm>
          <a:prstGeom prst="rect">
            <a:avLst/>
          </a:prstGeom>
        </p:spPr>
      </p:pic>
    </p:spTree>
    <p:extLst>
      <p:ext uri="{BB962C8B-B14F-4D97-AF65-F5344CB8AC3E}">
        <p14:creationId xmlns:p14="http://schemas.microsoft.com/office/powerpoint/2010/main" val="338299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599" y="440842"/>
            <a:ext cx="11454845" cy="877318"/>
          </a:xfrm>
        </p:spPr>
        <p:txBody>
          <a:bodyPr/>
          <a:lstStyle/>
          <a:p>
            <a:r>
              <a:rPr lang="nl-NL" dirty="0" smtClean="0"/>
              <a:t>USB 2.0 en kleine draagbare harde schijven</a:t>
            </a:r>
            <a:endParaRPr lang="nl-NL" dirty="0"/>
          </a:p>
        </p:txBody>
      </p:sp>
      <p:sp>
        <p:nvSpPr>
          <p:cNvPr id="3" name="Tijdelijke aanduiding voor inhoud 2"/>
          <p:cNvSpPr>
            <a:spLocks noGrp="1"/>
          </p:cNvSpPr>
          <p:nvPr>
            <p:ph idx="1"/>
          </p:nvPr>
        </p:nvSpPr>
        <p:spPr>
          <a:xfrm>
            <a:off x="343291" y="1318160"/>
            <a:ext cx="11128273" cy="4195481"/>
          </a:xfrm>
        </p:spPr>
        <p:txBody>
          <a:bodyPr>
            <a:normAutofit/>
          </a:bodyPr>
          <a:lstStyle/>
          <a:p>
            <a:r>
              <a:rPr lang="nl-NL" sz="1800" dirty="0" smtClean="0"/>
              <a:t>Aangezien de max stroomvoorziening 500 mA is en een kleine 2,5 inch schijf meer nodig heeft, zijn er speciale kabels voor dergelijke schijven die zich laten aansluiten op 2 host poorten en daardoor 2x 500 mA kan vragen. Op moderne </a:t>
            </a:r>
            <a:r>
              <a:rPr lang="nl-NL" sz="1800" dirty="0" err="1" smtClean="0"/>
              <a:t>PC’s</a:t>
            </a:r>
            <a:r>
              <a:rPr lang="nl-NL" sz="1800" dirty="0" smtClean="0"/>
              <a:t> is hier al in voorzien door per poort meer stroom te voorzien dan 500 </a:t>
            </a:r>
            <a:r>
              <a:rPr lang="nl-NL" sz="1800" dirty="0" err="1" smtClean="0"/>
              <a:t>mA.</a:t>
            </a:r>
            <a:endParaRPr lang="nl-NL" sz="1800" dirty="0" smtClean="0"/>
          </a:p>
          <a:p>
            <a:pPr marL="400050" lvl="1" indent="0">
              <a:buNone/>
            </a:pPr>
            <a:r>
              <a:rPr lang="nl-NL" dirty="0" smtClean="0"/>
              <a:t>De 2</a:t>
            </a:r>
            <a:r>
              <a:rPr lang="nl-NL" baseline="30000" dirty="0" smtClean="0"/>
              <a:t>e</a:t>
            </a:r>
            <a:r>
              <a:rPr lang="nl-NL" dirty="0" smtClean="0"/>
              <a:t> stekker is enkel voorzien van de 2 </a:t>
            </a:r>
            <a:r>
              <a:rPr lang="nl-NL" dirty="0" err="1" smtClean="0"/>
              <a:t>voedings</a:t>
            </a:r>
            <a:r>
              <a:rPr lang="nl-NL" dirty="0" smtClean="0"/>
              <a:t> draden.</a:t>
            </a:r>
          </a:p>
          <a:p>
            <a:pPr marL="400050" lvl="1" indent="0">
              <a:buNone/>
            </a:pPr>
            <a:endParaRPr lang="nl-NL" dirty="0"/>
          </a:p>
          <a:p>
            <a:pPr marL="285750"/>
            <a:r>
              <a:rPr lang="nl-NL" sz="1800" dirty="0" smtClean="0"/>
              <a:t>Veel moderne smart </a:t>
            </a:r>
            <a:r>
              <a:rPr lang="nl-NL" sz="1800" dirty="0" err="1" smtClean="0"/>
              <a:t>TV’s</a:t>
            </a:r>
            <a:r>
              <a:rPr lang="nl-NL" sz="1800" dirty="0" smtClean="0"/>
              <a:t> hebben meerdere USB</a:t>
            </a:r>
          </a:p>
          <a:p>
            <a:pPr marL="400050" lvl="1" indent="0">
              <a:buNone/>
            </a:pPr>
            <a:r>
              <a:rPr lang="nl-NL" dirty="0" smtClean="0"/>
              <a:t>Poorten en meestal is er een voorzien om max 1 A te kunnen</a:t>
            </a:r>
          </a:p>
          <a:p>
            <a:pPr marL="400050" lvl="1" indent="0">
              <a:buNone/>
            </a:pPr>
            <a:r>
              <a:rPr lang="nl-NL" dirty="0" smtClean="0"/>
              <a:t>Leveren voor een kleine harde schijf (zie uitleg smart tv’s deel 2)</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222" y="2393406"/>
            <a:ext cx="3760519" cy="2214528"/>
          </a:xfrm>
          <a:prstGeom prst="rect">
            <a:avLst/>
          </a:prstGeom>
        </p:spPr>
      </p:pic>
    </p:spTree>
    <p:extLst>
      <p:ext uri="{BB962C8B-B14F-4D97-AF65-F5344CB8AC3E}">
        <p14:creationId xmlns:p14="http://schemas.microsoft.com/office/powerpoint/2010/main" val="144964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1545889" cy="901069"/>
          </a:xfrm>
        </p:spPr>
        <p:txBody>
          <a:bodyPr/>
          <a:lstStyle/>
          <a:p>
            <a:r>
              <a:rPr lang="nl-NL" dirty="0"/>
              <a:t>USB hub </a:t>
            </a:r>
            <a:r>
              <a:rPr lang="nl-NL" sz="1600" dirty="0">
                <a:hlinkClick r:id="rId2"/>
              </a:rPr>
              <a:t>http://nl.wikipedia.org/</a:t>
            </a:r>
            <a:r>
              <a:rPr lang="nl-NL" sz="1600" dirty="0" err="1">
                <a:hlinkClick r:id="rId2"/>
              </a:rPr>
              <a:t>wiki</a:t>
            </a:r>
            <a:r>
              <a:rPr lang="nl-NL" sz="1600" dirty="0">
                <a:hlinkClick r:id="rId2"/>
              </a:rPr>
              <a:t>/Hub_(hardware</a:t>
            </a:r>
            <a:r>
              <a:rPr lang="nl-NL" sz="1600" dirty="0" smtClean="0">
                <a:hlinkClick r:id="rId2"/>
              </a:rPr>
              <a:t>)</a:t>
            </a:r>
            <a:r>
              <a:rPr lang="nl-NL" sz="1600" dirty="0" smtClean="0"/>
              <a:t> </a:t>
            </a:r>
            <a:endParaRPr lang="nl-NL" sz="1600" dirty="0"/>
          </a:p>
        </p:txBody>
      </p:sp>
      <p:sp>
        <p:nvSpPr>
          <p:cNvPr id="3" name="Tijdelijke aanduiding voor inhoud 2"/>
          <p:cNvSpPr>
            <a:spLocks noGrp="1"/>
          </p:cNvSpPr>
          <p:nvPr>
            <p:ph idx="1"/>
          </p:nvPr>
        </p:nvSpPr>
        <p:spPr>
          <a:xfrm>
            <a:off x="646111" y="1221644"/>
            <a:ext cx="11371718" cy="4195481"/>
          </a:xfrm>
        </p:spPr>
        <p:txBody>
          <a:bodyPr/>
          <a:lstStyle/>
          <a:p>
            <a:r>
              <a:rPr lang="nl-NL" dirty="0" smtClean="0"/>
              <a:t>Aangezien USB een bus model is, kunnen meerdere toestellen op een host poort worden aangesloten.</a:t>
            </a:r>
          </a:p>
          <a:p>
            <a:pPr marL="400050" lvl="1" indent="0">
              <a:buNone/>
            </a:pPr>
            <a:r>
              <a:rPr lang="nl-NL" dirty="0" smtClean="0"/>
              <a:t>Om dit te doen gebruiken we een USB hub of verdeeldoos.</a:t>
            </a:r>
          </a:p>
          <a:p>
            <a:pPr marL="400050" lvl="1" indent="0">
              <a:buNone/>
            </a:pPr>
            <a:r>
              <a:rPr lang="nl-NL" dirty="0" smtClean="0"/>
              <a:t>In de meeste gevallen kunnen we op een hub 4 toestellen </a:t>
            </a:r>
          </a:p>
          <a:p>
            <a:pPr marL="400050" lvl="1" indent="0">
              <a:buNone/>
            </a:pPr>
            <a:r>
              <a:rPr lang="nl-NL" dirty="0" smtClean="0"/>
              <a:t>Aansluiten. De meeste halen hun power uit de Host, </a:t>
            </a:r>
          </a:p>
          <a:p>
            <a:pPr marL="400050" lvl="1" indent="0">
              <a:buNone/>
            </a:pPr>
            <a:r>
              <a:rPr lang="nl-NL" dirty="0" smtClean="0"/>
              <a:t>Dus max 500 Ma voor de 4 aansluitingen. Of de hub is voorzien</a:t>
            </a:r>
          </a:p>
          <a:p>
            <a:pPr marL="400050" lvl="1" indent="0">
              <a:buNone/>
            </a:pPr>
            <a:r>
              <a:rPr lang="nl-NL" dirty="0" smtClean="0"/>
              <a:t>Om een externe 5V voeding aan te sluiten.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729" y="1988950"/>
            <a:ext cx="3477739" cy="2420506"/>
          </a:xfrm>
          <a:prstGeom prst="rect">
            <a:avLst/>
          </a:prstGeom>
        </p:spPr>
      </p:pic>
    </p:spTree>
    <p:extLst>
      <p:ext uri="{BB962C8B-B14F-4D97-AF65-F5344CB8AC3E}">
        <p14:creationId xmlns:p14="http://schemas.microsoft.com/office/powerpoint/2010/main" val="158053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USB type C hub</a:t>
            </a:r>
            <a:endParaRPr lang="en-US" dirty="0"/>
          </a:p>
        </p:txBody>
      </p:sp>
      <p:sp>
        <p:nvSpPr>
          <p:cNvPr id="3" name="Tijdelijke aanduiding voor inhoud 2"/>
          <p:cNvSpPr>
            <a:spLocks noGrp="1"/>
          </p:cNvSpPr>
          <p:nvPr>
            <p:ph idx="1"/>
          </p:nvPr>
        </p:nvSpPr>
        <p:spPr>
          <a:xfrm>
            <a:off x="646112" y="1316071"/>
            <a:ext cx="6491536" cy="4195481"/>
          </a:xfrm>
        </p:spPr>
        <p:txBody>
          <a:bodyPr/>
          <a:lstStyle/>
          <a:p>
            <a:r>
              <a:rPr lang="nl-BE" dirty="0" smtClean="0"/>
              <a:t>USB type C hubs bestaan in vele varianten.</a:t>
            </a:r>
          </a:p>
          <a:p>
            <a:r>
              <a:rPr lang="nl-BE" dirty="0" smtClean="0"/>
              <a:t>Dit omdat er meerder protocollen mogelijk zijn.</a:t>
            </a:r>
          </a:p>
          <a:p>
            <a:r>
              <a:rPr lang="nl-BE" dirty="0" smtClean="0"/>
              <a:t>Als voorbeeld deze waar zowel RJ45, kaartlezer HDMI en verschillende USB types kunnen worden op aangesloten.</a:t>
            </a:r>
          </a:p>
          <a:p>
            <a:r>
              <a:rPr lang="nl-BE" dirty="0" smtClean="0"/>
              <a:t>Dus met een USB type C op je laptop kan je zowat alles aansluiten.</a:t>
            </a:r>
            <a:endParaRPr lang="en-US" dirty="0"/>
          </a:p>
        </p:txBody>
      </p:sp>
      <p:pic>
        <p:nvPicPr>
          <p:cNvPr id="3074" name="Picture 2" descr="https://img.kwcdn.com/product/fancy/4f33f498-391d-4154-85d5-0c426c4cd885.jpg?imageView2/2/w/800/q/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667" y="1316071"/>
            <a:ext cx="4941413" cy="494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3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924820"/>
          </a:xfrm>
        </p:spPr>
        <p:txBody>
          <a:bodyPr/>
          <a:lstStyle/>
          <a:p>
            <a:r>
              <a:rPr lang="nl-NL" dirty="0" smtClean="0"/>
              <a:t>USB is hot </a:t>
            </a:r>
            <a:r>
              <a:rPr lang="nl-NL" dirty="0" err="1" smtClean="0"/>
              <a:t>swappable</a:t>
            </a:r>
            <a:r>
              <a:rPr lang="nl-NL" dirty="0" smtClean="0"/>
              <a:t> </a:t>
            </a:r>
            <a:r>
              <a:rPr lang="nl-NL" sz="1800" dirty="0" smtClean="0"/>
              <a:t>(heet aansluitbaar ???)</a:t>
            </a:r>
            <a:endParaRPr lang="nl-NL" sz="1800" dirty="0"/>
          </a:p>
        </p:txBody>
      </p:sp>
      <p:sp>
        <p:nvSpPr>
          <p:cNvPr id="3" name="Tijdelijke aanduiding voor inhoud 2"/>
          <p:cNvSpPr>
            <a:spLocks noGrp="1"/>
          </p:cNvSpPr>
          <p:nvPr>
            <p:ph idx="1"/>
          </p:nvPr>
        </p:nvSpPr>
        <p:spPr>
          <a:xfrm>
            <a:off x="646111" y="1387901"/>
            <a:ext cx="8946541" cy="2376578"/>
          </a:xfrm>
        </p:spPr>
        <p:txBody>
          <a:bodyPr/>
          <a:lstStyle/>
          <a:p>
            <a:r>
              <a:rPr lang="nl-NL" dirty="0" smtClean="0"/>
              <a:t>Om een USB toestel aan te sluiten hoeft de PC niet uit te staan. We kunnen dus gewoon de USB stekker in steken. Dit kan omdat de voedingsstekkers langer zijn dan de data stekkers. Er is dus eerst voeding en daarna data. Dit is </a:t>
            </a:r>
            <a:r>
              <a:rPr lang="nl-NL" dirty="0"/>
              <a:t>hot swapping </a:t>
            </a:r>
            <a:r>
              <a:rPr lang="nl-NL" dirty="0">
                <a:hlinkClick r:id="rId2"/>
              </a:rPr>
              <a:t>http://</a:t>
            </a:r>
            <a:r>
              <a:rPr lang="nl-NL" dirty="0" smtClean="0">
                <a:hlinkClick r:id="rId2"/>
              </a:rPr>
              <a:t>nl.wikipedia.org/wiki/Hot_swapping</a:t>
            </a:r>
            <a:r>
              <a:rPr lang="nl-NL" dirty="0" smtClean="0"/>
              <a:t> </a:t>
            </a:r>
            <a:endParaRPr lang="nl-NL" dirty="0"/>
          </a:p>
        </p:txBody>
      </p:sp>
      <p:pic>
        <p:nvPicPr>
          <p:cNvPr id="4" name="Afbeelding 3"/>
          <p:cNvPicPr>
            <a:picLocks noChangeAspect="1"/>
          </p:cNvPicPr>
          <p:nvPr/>
        </p:nvPicPr>
        <p:blipFill>
          <a:blip r:embed="rId3"/>
          <a:stretch>
            <a:fillRect/>
          </a:stretch>
        </p:blipFill>
        <p:spPr>
          <a:xfrm>
            <a:off x="1168090" y="3405758"/>
            <a:ext cx="2845769" cy="2177623"/>
          </a:xfrm>
          <a:prstGeom prst="rect">
            <a:avLst/>
          </a:prstGeom>
        </p:spPr>
      </p:pic>
      <p:sp>
        <p:nvSpPr>
          <p:cNvPr id="5" name="Tekstvak 4"/>
          <p:cNvSpPr txBox="1"/>
          <p:nvPr/>
        </p:nvSpPr>
        <p:spPr>
          <a:xfrm>
            <a:off x="4785756" y="3405758"/>
            <a:ext cx="2081019" cy="369332"/>
          </a:xfrm>
          <a:prstGeom prst="rect">
            <a:avLst/>
          </a:prstGeom>
          <a:noFill/>
        </p:spPr>
        <p:txBody>
          <a:bodyPr wrap="none" rtlCol="0">
            <a:spAutoFit/>
          </a:bodyPr>
          <a:lstStyle/>
          <a:p>
            <a:r>
              <a:rPr lang="nl-NL" dirty="0" err="1" smtClean="0"/>
              <a:t>Voedings</a:t>
            </a:r>
            <a:r>
              <a:rPr lang="nl-NL" dirty="0" smtClean="0"/>
              <a:t> pinnen</a:t>
            </a:r>
            <a:endParaRPr lang="nl-NL" dirty="0"/>
          </a:p>
        </p:txBody>
      </p:sp>
      <p:cxnSp>
        <p:nvCxnSpPr>
          <p:cNvPr id="7" name="Rechte verbindingslijn met pijl 6"/>
          <p:cNvCxnSpPr>
            <a:stCxn id="5" idx="1"/>
          </p:cNvCxnSpPr>
          <p:nvPr/>
        </p:nvCxnSpPr>
        <p:spPr>
          <a:xfrm flipH="1">
            <a:off x="3135085" y="3590424"/>
            <a:ext cx="1650671" cy="457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a:stCxn id="5" idx="1"/>
          </p:cNvCxnSpPr>
          <p:nvPr/>
        </p:nvCxnSpPr>
        <p:spPr>
          <a:xfrm flipH="1">
            <a:off x="3491345" y="3590424"/>
            <a:ext cx="1294411" cy="800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1168091" y="5565780"/>
            <a:ext cx="2108269" cy="369332"/>
          </a:xfrm>
          <a:prstGeom prst="rect">
            <a:avLst/>
          </a:prstGeom>
          <a:noFill/>
        </p:spPr>
        <p:txBody>
          <a:bodyPr wrap="none" rtlCol="0">
            <a:spAutoFit/>
          </a:bodyPr>
          <a:lstStyle/>
          <a:p>
            <a:r>
              <a:rPr lang="nl-NL" dirty="0" smtClean="0"/>
              <a:t>Micro USB stekker</a:t>
            </a:r>
            <a:endParaRPr lang="nl-NL" dirty="0"/>
          </a:p>
        </p:txBody>
      </p:sp>
    </p:spTree>
    <p:extLst>
      <p:ext uri="{BB962C8B-B14F-4D97-AF65-F5344CB8AC3E}">
        <p14:creationId xmlns:p14="http://schemas.microsoft.com/office/powerpoint/2010/main" val="395673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9467" y="2802577"/>
            <a:ext cx="5878284" cy="1626919"/>
          </a:xfrm>
        </p:spPr>
        <p:txBody>
          <a:bodyPr/>
          <a:lstStyle/>
          <a:p>
            <a:r>
              <a:rPr lang="nl-NL" sz="6000" dirty="0" smtClean="0"/>
              <a:t>Tot zover USB</a:t>
            </a:r>
            <a:endParaRPr lang="nl-NL" sz="6000" dirty="0"/>
          </a:p>
        </p:txBody>
      </p:sp>
    </p:spTree>
    <p:extLst>
      <p:ext uri="{BB962C8B-B14F-4D97-AF65-F5344CB8AC3E}">
        <p14:creationId xmlns:p14="http://schemas.microsoft.com/office/powerpoint/2010/main" val="182307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USB </a:t>
            </a:r>
            <a:r>
              <a:rPr lang="nl-NL" sz="3200" dirty="0" smtClean="0"/>
              <a:t>(Universal Serail Bus)</a:t>
            </a:r>
            <a:br>
              <a:rPr lang="nl-NL" sz="3200" dirty="0" smtClean="0"/>
            </a:br>
            <a:r>
              <a:rPr lang="nl-NL" sz="3200" dirty="0" smtClean="0"/>
              <a:t>Maar eerst een beetje geschiedenis</a:t>
            </a:r>
            <a:endParaRPr lang="nl-NL" sz="3200" dirty="0"/>
          </a:p>
        </p:txBody>
      </p:sp>
      <p:sp>
        <p:nvSpPr>
          <p:cNvPr id="3" name="Tijdelijke aanduiding voor inhoud 2"/>
          <p:cNvSpPr>
            <a:spLocks noGrp="1"/>
          </p:cNvSpPr>
          <p:nvPr>
            <p:ph idx="1"/>
          </p:nvPr>
        </p:nvSpPr>
        <p:spPr>
          <a:xfrm>
            <a:off x="820615" y="2052918"/>
            <a:ext cx="10972799" cy="4441667"/>
          </a:xfrm>
        </p:spPr>
        <p:txBody>
          <a:bodyPr>
            <a:normAutofit/>
          </a:bodyPr>
          <a:lstStyle/>
          <a:p>
            <a:r>
              <a:rPr lang="nl-NL" sz="1800" dirty="0" smtClean="0"/>
              <a:t>Wat voor verbindingen hadden we op onze PC in het stenen PC tijdperk (voor +/-  1995)</a:t>
            </a:r>
          </a:p>
          <a:p>
            <a:endParaRPr lang="nl-NL" sz="1800" dirty="0" smtClean="0"/>
          </a:p>
          <a:p>
            <a:r>
              <a:rPr lang="nl-NL" sz="1800" dirty="0" smtClean="0"/>
              <a:t>De COM poort…   seriële verbinding volgens de RS-232 standaard.</a:t>
            </a:r>
          </a:p>
          <a:p>
            <a:pPr marL="400050" lvl="1" indent="0">
              <a:buNone/>
            </a:pPr>
            <a:r>
              <a:rPr lang="nl-NL" dirty="0" smtClean="0"/>
              <a:t>Een programmeur kon via deze poort zijn eigen goesting doen en zelf een</a:t>
            </a:r>
          </a:p>
          <a:p>
            <a:pPr marL="400050" lvl="1" indent="0">
              <a:buNone/>
            </a:pPr>
            <a:r>
              <a:rPr lang="nl-NL" dirty="0" smtClean="0"/>
              <a:t>Verbindingsprotocol maken naar eigen inzicht. Veel fabrikanten hadden </a:t>
            </a:r>
          </a:p>
          <a:p>
            <a:pPr marL="400050" lvl="1" indent="0">
              <a:buNone/>
            </a:pPr>
            <a:r>
              <a:rPr lang="nl-NL" dirty="0" smtClean="0"/>
              <a:t>Hun eigen protocol dat meestal niet compatibel was met elkaar.</a:t>
            </a:r>
          </a:p>
          <a:p>
            <a:pPr marL="400050" lvl="1" indent="0">
              <a:buNone/>
            </a:pPr>
            <a:endParaRPr lang="nl-NL" dirty="0" smtClean="0"/>
          </a:p>
          <a:p>
            <a:r>
              <a:rPr lang="nl-NL" sz="1800" dirty="0" smtClean="0"/>
              <a:t>De </a:t>
            </a:r>
            <a:r>
              <a:rPr lang="nl-NL" sz="1800" dirty="0" err="1" smtClean="0"/>
              <a:t>Centronics</a:t>
            </a:r>
            <a:r>
              <a:rPr lang="nl-NL" sz="1800" dirty="0" smtClean="0"/>
              <a:t> poort om een printer aan te sturen</a:t>
            </a:r>
          </a:p>
          <a:p>
            <a:pPr marL="400050" lvl="1" indent="0">
              <a:buNone/>
            </a:pPr>
            <a:r>
              <a:rPr lang="nl-NL" dirty="0" smtClean="0"/>
              <a:t>Is een parallelle verbinding van 8 bits enkel van pc naar printer</a:t>
            </a:r>
          </a:p>
          <a:p>
            <a:pPr marL="400050" lvl="1" indent="0">
              <a:buNone/>
            </a:pPr>
            <a:r>
              <a:rPr lang="nl-NL" dirty="0" smtClean="0"/>
              <a:t>De terugmeldingen gebeurd door enkele separate draden (4).</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876" y="2916267"/>
            <a:ext cx="1798759" cy="1194596"/>
          </a:xfrm>
          <a:prstGeom prst="rect">
            <a:avLst/>
          </a:prstGeom>
        </p:spPr>
      </p:pic>
      <p:pic>
        <p:nvPicPr>
          <p:cNvPr id="5" name="Afbeelding 4"/>
          <p:cNvPicPr>
            <a:picLocks noChangeAspect="1"/>
          </p:cNvPicPr>
          <p:nvPr/>
        </p:nvPicPr>
        <p:blipFill>
          <a:blip r:embed="rId3"/>
          <a:stretch>
            <a:fillRect/>
          </a:stretch>
        </p:blipFill>
        <p:spPr>
          <a:xfrm>
            <a:off x="9015046" y="4898458"/>
            <a:ext cx="2778368" cy="808532"/>
          </a:xfrm>
          <a:prstGeom prst="rect">
            <a:avLst/>
          </a:prstGeom>
        </p:spPr>
      </p:pic>
    </p:spTree>
    <p:extLst>
      <p:ext uri="{BB962C8B-B14F-4D97-AF65-F5344CB8AC3E}">
        <p14:creationId xmlns:p14="http://schemas.microsoft.com/office/powerpoint/2010/main" val="15035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820615" y="154379"/>
            <a:ext cx="10972799" cy="65908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nl-NL" sz="1600" dirty="0" smtClean="0"/>
              <a:t>De Muis en klavier verbinding  PS/2 poort  is een seriële verbinding waar verbinding</a:t>
            </a:r>
          </a:p>
          <a:p>
            <a:pPr marL="400050" lvl="1" indent="0">
              <a:buNone/>
            </a:pPr>
            <a:r>
              <a:rPr lang="nl-NL" sz="1600" dirty="0" smtClean="0"/>
              <a:t>In de 2 richtingen mogelijk is. Deze poort kan voeding (5V) leveren </a:t>
            </a:r>
          </a:p>
          <a:p>
            <a:pPr marL="400050" lvl="1" indent="0">
              <a:buNone/>
            </a:pPr>
            <a:r>
              <a:rPr lang="nl-NL" sz="1600" dirty="0" smtClean="0"/>
              <a:t>aan een klein toestel.  Deze poorten hebben zich nog altijd niet</a:t>
            </a:r>
          </a:p>
          <a:p>
            <a:pPr marL="400050" lvl="1" indent="0">
              <a:buNone/>
            </a:pPr>
            <a:r>
              <a:rPr lang="nl-NL" sz="1600" dirty="0" smtClean="0"/>
              <a:t>Volledig laten verdringen door de USB </a:t>
            </a:r>
            <a:r>
              <a:rPr lang="nl-NL" sz="1600" dirty="0"/>
              <a:t>poort. </a:t>
            </a:r>
            <a:r>
              <a:rPr lang="nl-NL" sz="1600" dirty="0">
                <a:hlinkClick r:id="rId2"/>
              </a:rPr>
              <a:t>http://</a:t>
            </a:r>
            <a:r>
              <a:rPr lang="nl-NL" sz="1600" dirty="0" smtClean="0">
                <a:hlinkClick r:id="rId2"/>
              </a:rPr>
              <a:t>en.wikipedia.org/wiki/PS/2_port</a:t>
            </a:r>
            <a:r>
              <a:rPr lang="nl-NL" sz="1600" dirty="0" smtClean="0"/>
              <a:t> </a:t>
            </a:r>
          </a:p>
          <a:p>
            <a:pPr marL="400050" lvl="1" indent="0">
              <a:buNone/>
            </a:pPr>
            <a:r>
              <a:rPr lang="nl-NL" sz="1600" dirty="0" smtClean="0"/>
              <a:t>PS/2 Is nooit voor andere zaken dan muis en klavier gebruikt.</a:t>
            </a:r>
          </a:p>
          <a:p>
            <a:pPr marL="400050" lvl="1" indent="0">
              <a:buNone/>
            </a:pPr>
            <a:endParaRPr lang="nl-NL" sz="1600" dirty="0"/>
          </a:p>
          <a:p>
            <a:r>
              <a:rPr lang="nl-NL" sz="1600" dirty="0" smtClean="0"/>
              <a:t>SCSI poort.  Dit is meer een industriële standaard. Er zijn 8 bits en 16 bits parallelle verbindingen. </a:t>
            </a:r>
          </a:p>
          <a:p>
            <a:pPr marL="400050" lvl="1" indent="0">
              <a:buNone/>
            </a:pPr>
            <a:r>
              <a:rPr lang="nl-NL" sz="1600" dirty="0" smtClean="0"/>
              <a:t>Er is ook een seriële variant. </a:t>
            </a:r>
          </a:p>
          <a:p>
            <a:pPr marL="400050" lvl="1" indent="0">
              <a:buNone/>
            </a:pPr>
            <a:r>
              <a:rPr lang="nl-NL" sz="1600" dirty="0" smtClean="0"/>
              <a:t>Meest </a:t>
            </a:r>
            <a:r>
              <a:rPr lang="nl-NL" sz="1600" dirty="0"/>
              <a:t>in het </a:t>
            </a:r>
            <a:r>
              <a:rPr lang="nl-NL" sz="1600" dirty="0" smtClean="0"/>
              <a:t>oog springend van deze standaard is dat het een </a:t>
            </a:r>
          </a:p>
          <a:p>
            <a:pPr marL="400050" lvl="1" indent="0">
              <a:buNone/>
            </a:pPr>
            <a:r>
              <a:rPr lang="nl-NL" sz="1600" dirty="0" smtClean="0"/>
              <a:t>bus type is. Al de ander poorten kunnen een (1) toestel verbinden</a:t>
            </a:r>
          </a:p>
          <a:p>
            <a:pPr marL="400050" lvl="1" indent="0">
              <a:buNone/>
            </a:pPr>
            <a:r>
              <a:rPr lang="nl-NL" sz="1600" dirty="0" smtClean="0"/>
              <a:t>met hun host. SCSI kan meerder toestellen doorlussen  op dezelfde poort. </a:t>
            </a:r>
          </a:p>
          <a:p>
            <a:pPr marL="400050" lvl="1" indent="0">
              <a:buNone/>
            </a:pPr>
            <a:r>
              <a:rPr lang="nl-NL" sz="1600" dirty="0" smtClean="0"/>
              <a:t>Werd ook gebruikt voor harde schijven.</a:t>
            </a:r>
          </a:p>
          <a:p>
            <a:pPr marL="400050" lvl="1" indent="0">
              <a:buNone/>
            </a:pPr>
            <a:r>
              <a:rPr lang="nl-NL" sz="1600" dirty="0">
                <a:hlinkClick r:id="rId3"/>
              </a:rPr>
              <a:t>http://</a:t>
            </a:r>
            <a:r>
              <a:rPr lang="nl-NL" sz="1600" dirty="0" smtClean="0">
                <a:hlinkClick r:id="rId3"/>
              </a:rPr>
              <a:t>en.wikipedia.org/wiki/SCSI</a:t>
            </a:r>
            <a:r>
              <a:rPr lang="nl-NL" sz="1600" dirty="0" smtClean="0"/>
              <a:t> </a:t>
            </a:r>
          </a:p>
          <a:p>
            <a:pPr marL="400050" lvl="1" indent="0">
              <a:buNone/>
            </a:pPr>
            <a:endParaRPr lang="nl-NL" sz="1600" dirty="0"/>
          </a:p>
          <a:p>
            <a:r>
              <a:rPr lang="nl-NL" sz="1600" dirty="0" err="1" smtClean="0"/>
              <a:t>FireWire</a:t>
            </a:r>
            <a:r>
              <a:rPr lang="nl-NL" sz="1600" dirty="0" smtClean="0"/>
              <a:t> of IEEE1394 bus. Komt uit de koker van Apple en had de bedoeling om DE verbinding standaard te worden. Trekt veel op USB maar was in het begin veel sneller. Het is ook een bus standaard. Werd veel gebruikt voor digitale camera's.  Is zeer geschikt voor media </a:t>
            </a:r>
            <a:r>
              <a:rPr lang="nl-NL" sz="1600" dirty="0" err="1" smtClean="0"/>
              <a:t>streaming</a:t>
            </a:r>
            <a:r>
              <a:rPr lang="nl-NL" sz="1600" dirty="0" smtClean="0"/>
              <a:t>.</a:t>
            </a:r>
          </a:p>
          <a:p>
            <a:pPr marL="400050" lvl="1" indent="0">
              <a:buNone/>
            </a:pPr>
            <a:r>
              <a:rPr lang="nl-NL" sz="1600" dirty="0">
                <a:hlinkClick r:id="rId4"/>
              </a:rPr>
              <a:t>http://</a:t>
            </a:r>
            <a:r>
              <a:rPr lang="nl-NL" sz="1600" dirty="0" smtClean="0">
                <a:hlinkClick r:id="rId4"/>
              </a:rPr>
              <a:t>en.wikipedia.org/wiki/IEEE_1394</a:t>
            </a:r>
            <a:r>
              <a:rPr lang="nl-NL" sz="1600" dirty="0" smtClean="0"/>
              <a:t>  </a:t>
            </a:r>
          </a:p>
        </p:txBody>
      </p:sp>
      <p:pic>
        <p:nvPicPr>
          <p:cNvPr id="5" name="Afbeelding 4"/>
          <p:cNvPicPr>
            <a:picLocks noChangeAspect="1"/>
          </p:cNvPicPr>
          <p:nvPr/>
        </p:nvPicPr>
        <p:blipFill>
          <a:blip r:embed="rId5"/>
          <a:stretch>
            <a:fillRect/>
          </a:stretch>
        </p:blipFill>
        <p:spPr>
          <a:xfrm>
            <a:off x="10492173" y="471054"/>
            <a:ext cx="1301241" cy="1695360"/>
          </a:xfrm>
          <a:prstGeom prst="rect">
            <a:avLst/>
          </a:prstGeom>
        </p:spPr>
      </p:pic>
      <p:pic>
        <p:nvPicPr>
          <p:cNvPr id="6" name="Afbeelding 5"/>
          <p:cNvPicPr>
            <a:picLocks noChangeAspect="1"/>
          </p:cNvPicPr>
          <p:nvPr/>
        </p:nvPicPr>
        <p:blipFill>
          <a:blip r:embed="rId6"/>
          <a:stretch>
            <a:fillRect/>
          </a:stretch>
        </p:blipFill>
        <p:spPr>
          <a:xfrm>
            <a:off x="9534617" y="2757974"/>
            <a:ext cx="2258797" cy="1383614"/>
          </a:xfrm>
          <a:prstGeom prst="rect">
            <a:avLst/>
          </a:prstGeom>
        </p:spPr>
      </p:pic>
      <p:pic>
        <p:nvPicPr>
          <p:cNvPr id="1026" name="Picture 2" descr="undefin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0099276" y="4188729"/>
            <a:ext cx="1694138" cy="116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7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7"/>
            <a:ext cx="9404723" cy="1364207"/>
          </a:xfrm>
        </p:spPr>
        <p:txBody>
          <a:bodyPr/>
          <a:lstStyle/>
          <a:p>
            <a:r>
              <a:rPr lang="nl-NL" dirty="0" smtClean="0"/>
              <a:t>En dan </a:t>
            </a:r>
            <a:r>
              <a:rPr lang="nl-NL" dirty="0"/>
              <a:t>nu </a:t>
            </a:r>
            <a:r>
              <a:rPr lang="nl-NL"/>
              <a:t>USB  </a:t>
            </a:r>
            <a:r>
              <a:rPr lang="nl-NL" smtClean="0"/>
              <a:t/>
            </a:r>
            <a:br>
              <a:rPr lang="nl-NL" smtClean="0"/>
            </a:br>
            <a:r>
              <a:rPr lang="nl-NL" sz="1600" smtClean="0">
                <a:hlinkClick r:id="rId2"/>
              </a:rPr>
              <a:t>http</a:t>
            </a:r>
            <a:r>
              <a:rPr lang="nl-NL" sz="1600" dirty="0">
                <a:hlinkClick r:id="rId2"/>
              </a:rPr>
              <a:t>://</a:t>
            </a:r>
            <a:r>
              <a:rPr lang="nl-NL" sz="1600" smtClean="0">
                <a:hlinkClick r:id="rId2"/>
              </a:rPr>
              <a:t>en.wikipedia.org/wiki/USB</a:t>
            </a:r>
            <a:r>
              <a:rPr lang="nl-NL" sz="1600" smtClean="0"/>
              <a:t> </a:t>
            </a:r>
            <a:r>
              <a:rPr lang="nl-NL" sz="1600"/>
              <a:t/>
            </a:r>
            <a:br>
              <a:rPr lang="nl-NL" sz="1600"/>
            </a:br>
            <a:r>
              <a:rPr lang="nl-NL" sz="1600">
                <a:hlinkClick r:id="rId3"/>
              </a:rPr>
              <a:t>http://</a:t>
            </a:r>
            <a:r>
              <a:rPr lang="nl-NL" sz="1600" smtClean="0">
                <a:hlinkClick r:id="rId3"/>
              </a:rPr>
              <a:t>www.weethet.nl/dutch/hardware_usb.php</a:t>
            </a:r>
            <a:r>
              <a:rPr lang="nl-NL" sz="1600" smtClean="0"/>
              <a:t> </a:t>
            </a:r>
            <a:endParaRPr lang="nl-NL" sz="1600" dirty="0"/>
          </a:p>
        </p:txBody>
      </p:sp>
      <p:sp>
        <p:nvSpPr>
          <p:cNvPr id="3" name="Tijdelijke aanduiding voor inhoud 2"/>
          <p:cNvSpPr>
            <a:spLocks noGrp="1"/>
          </p:cNvSpPr>
          <p:nvPr>
            <p:ph idx="1"/>
          </p:nvPr>
        </p:nvSpPr>
        <p:spPr>
          <a:xfrm>
            <a:off x="432355" y="2154457"/>
            <a:ext cx="11395467" cy="3616951"/>
          </a:xfrm>
        </p:spPr>
        <p:txBody>
          <a:bodyPr/>
          <a:lstStyle/>
          <a:p>
            <a:r>
              <a:rPr lang="nl-NL" dirty="0" smtClean="0"/>
              <a:t>USB is een seriële bus verbinding die </a:t>
            </a:r>
          </a:p>
          <a:p>
            <a:pPr lvl="1"/>
            <a:r>
              <a:rPr lang="nl-NL" dirty="0" smtClean="0"/>
              <a:t>voeding kan geven aan kleinere toestellen (max 500 mA USB 3 900 mA tot 2 A) </a:t>
            </a:r>
          </a:p>
          <a:p>
            <a:pPr lvl="1"/>
            <a:r>
              <a:rPr lang="nl-NL" dirty="0"/>
              <a:t>Het data verkeer is in de 2 </a:t>
            </a:r>
            <a:r>
              <a:rPr lang="nl-NL" dirty="0" smtClean="0"/>
              <a:t>richtingen en is volgens een hand shake protocol. </a:t>
            </a:r>
          </a:p>
          <a:p>
            <a:pPr lvl="1"/>
            <a:r>
              <a:rPr lang="nl-NL" dirty="0"/>
              <a:t>Het is een master/</a:t>
            </a:r>
            <a:r>
              <a:rPr lang="nl-NL" dirty="0" err="1"/>
              <a:t>slave</a:t>
            </a:r>
            <a:r>
              <a:rPr lang="nl-NL" dirty="0"/>
              <a:t> configuratie ofwel </a:t>
            </a:r>
            <a:r>
              <a:rPr lang="nl-NL" dirty="0" smtClean="0"/>
              <a:t>Host/</a:t>
            </a:r>
            <a:r>
              <a:rPr lang="nl-NL" dirty="0" err="1" smtClean="0"/>
              <a:t>Peripheral</a:t>
            </a:r>
            <a:r>
              <a:rPr lang="nl-NL" dirty="0" smtClean="0"/>
              <a:t>,  waarbij de host met meerder </a:t>
            </a:r>
            <a:r>
              <a:rPr lang="nl-NL" dirty="0" err="1" smtClean="0"/>
              <a:t>peripheral’s</a:t>
            </a:r>
            <a:r>
              <a:rPr lang="nl-NL" dirty="0" smtClean="0"/>
              <a:t> kan worden verbonden.</a:t>
            </a:r>
          </a:p>
          <a:p>
            <a:pPr lvl="1"/>
            <a:r>
              <a:rPr lang="nl-NL" dirty="0" smtClean="0"/>
              <a:t>Bekabeling is in oorsprong zeer simpel, voor de voeding 2 draden en voor de data 2 draden</a:t>
            </a:r>
          </a:p>
          <a:p>
            <a:pPr lvl="1"/>
            <a:r>
              <a:rPr lang="nl-NL" dirty="0" smtClean="0"/>
              <a:t>De ontwikkeling en mogelijkheden gaan nog steeds verder</a:t>
            </a:r>
          </a:p>
          <a:p>
            <a:pPr lvl="1"/>
            <a:r>
              <a:rPr lang="nl-NL" dirty="0" smtClean="0"/>
              <a:t>En het is een bus, dus meerdere toestellen kunnen op 1 poort worden aangesloten. </a:t>
            </a:r>
            <a:endParaRPr lang="nl-NL" dirty="0"/>
          </a:p>
        </p:txBody>
      </p:sp>
    </p:spTree>
    <p:extLst>
      <p:ext uri="{BB962C8B-B14F-4D97-AF65-F5344CB8AC3E}">
        <p14:creationId xmlns:p14="http://schemas.microsoft.com/office/powerpoint/2010/main" val="320802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332402"/>
            <a:ext cx="9404723" cy="865443"/>
          </a:xfrm>
        </p:spPr>
        <p:txBody>
          <a:bodyPr/>
          <a:lstStyle/>
          <a:p>
            <a:r>
              <a:rPr lang="nl-NL" dirty="0" smtClean="0"/>
              <a:t>Waarom is USB serieel ???</a:t>
            </a:r>
            <a:endParaRPr lang="nl-NL" dirty="0"/>
          </a:p>
        </p:txBody>
      </p:sp>
      <p:sp>
        <p:nvSpPr>
          <p:cNvPr id="3" name="Tijdelijke aanduiding voor inhoud 2"/>
          <p:cNvSpPr>
            <a:spLocks noGrp="1"/>
          </p:cNvSpPr>
          <p:nvPr>
            <p:ph idx="1"/>
          </p:nvPr>
        </p:nvSpPr>
        <p:spPr>
          <a:xfrm>
            <a:off x="646111" y="1197845"/>
            <a:ext cx="11105884" cy="5407492"/>
          </a:xfrm>
        </p:spPr>
        <p:txBody>
          <a:bodyPr>
            <a:normAutofit/>
          </a:bodyPr>
          <a:lstStyle/>
          <a:p>
            <a:r>
              <a:rPr lang="nl-NL" sz="1800" dirty="0">
                <a:hlinkClick r:id="rId2"/>
              </a:rPr>
              <a:t>http://</a:t>
            </a:r>
            <a:r>
              <a:rPr lang="nl-NL" sz="1800" dirty="0" smtClean="0">
                <a:hlinkClick r:id="rId2"/>
              </a:rPr>
              <a:t>en.wikibooks.org/wiki/Communication_Networks/Parallel_vs_Serial</a:t>
            </a:r>
            <a:r>
              <a:rPr lang="nl-NL" sz="1800" dirty="0" smtClean="0"/>
              <a:t> </a:t>
            </a:r>
          </a:p>
          <a:p>
            <a:r>
              <a:rPr lang="nl-NL" sz="1800" dirty="0" smtClean="0"/>
              <a:t>Ondanks dat het tegenstrijdig lijkt is </a:t>
            </a:r>
            <a:r>
              <a:rPr lang="nl-NL" sz="1800" dirty="0"/>
              <a:t>seriële </a:t>
            </a:r>
            <a:r>
              <a:rPr lang="nl-NL" sz="1800" dirty="0" smtClean="0"/>
              <a:t>data transport sneller dan parallel.</a:t>
            </a:r>
          </a:p>
          <a:p>
            <a:pPr lvl="1"/>
            <a:r>
              <a:rPr lang="nl-NL" dirty="0" smtClean="0"/>
              <a:t>Dit is omdat bij parallel verkeer er enkele fenomenen de kop op steken die zeer nadelig werken.</a:t>
            </a:r>
          </a:p>
          <a:p>
            <a:pPr lvl="1"/>
            <a:r>
              <a:rPr lang="nl-NL" dirty="0" smtClean="0"/>
              <a:t>De draden zijn onderhevig aan </a:t>
            </a:r>
            <a:r>
              <a:rPr lang="nl-NL" dirty="0"/>
              <a:t> </a:t>
            </a:r>
            <a:r>
              <a:rPr lang="nl-NL" dirty="0" err="1"/>
              <a:t>inter-symbol</a:t>
            </a:r>
            <a:r>
              <a:rPr lang="nl-NL" dirty="0"/>
              <a:t> </a:t>
            </a:r>
            <a:r>
              <a:rPr lang="nl-NL" dirty="0" err="1" smtClean="0"/>
              <a:t>interference</a:t>
            </a:r>
            <a:r>
              <a:rPr lang="nl-NL" dirty="0"/>
              <a:t> (ISI). </a:t>
            </a:r>
            <a:r>
              <a:rPr lang="nl-NL" dirty="0" smtClean="0"/>
              <a:t> Dit is transformatie werking tussen de verschillende draden die naast elkaar lopen. Op deze manier vervormd het signaal op de ene draad de signalen op de andere draden. </a:t>
            </a:r>
          </a:p>
          <a:p>
            <a:pPr marL="857250" lvl="2" indent="0">
              <a:buNone/>
            </a:pPr>
            <a:r>
              <a:rPr lang="nl-NL" sz="1800" dirty="0" smtClean="0">
                <a:hlinkClick r:id="rId3"/>
              </a:rPr>
              <a:t>http</a:t>
            </a:r>
            <a:r>
              <a:rPr lang="nl-NL" sz="1800" dirty="0">
                <a:hlinkClick r:id="rId3"/>
              </a:rPr>
              <a:t>://</a:t>
            </a:r>
            <a:r>
              <a:rPr lang="nl-NL" sz="1800" dirty="0" smtClean="0">
                <a:hlinkClick r:id="rId3"/>
              </a:rPr>
              <a:t>en.wikipedia.org/wiki/Intersymbol_interference</a:t>
            </a:r>
            <a:r>
              <a:rPr lang="nl-NL" sz="1800" dirty="0" smtClean="0"/>
              <a:t> </a:t>
            </a:r>
          </a:p>
          <a:p>
            <a:pPr lvl="1"/>
            <a:r>
              <a:rPr lang="nl-NL" dirty="0" smtClean="0"/>
              <a:t>De draden zijn onderling aan capacitieve en inductieve invloed onderhevig die de digitale blokgolf ernstig vervormen als de snelheid hoog is. De flanken van een puls worden dus sterk vervormd, een blokgolf wordt bij hoge frequentie dus een zaagtand.</a:t>
            </a:r>
          </a:p>
          <a:p>
            <a:pPr lvl="1"/>
            <a:r>
              <a:rPr lang="nl-NL" dirty="0" smtClean="0"/>
              <a:t>Dit is ook de reden dat bijna alle parallelle verbindingen</a:t>
            </a:r>
          </a:p>
          <a:p>
            <a:pPr marL="857250" lvl="2" indent="0">
              <a:buNone/>
            </a:pPr>
            <a:r>
              <a:rPr lang="nl-NL" sz="1800" dirty="0" smtClean="0"/>
              <a:t> de strijd verliezen tegen hun seriële vervanger.</a:t>
            </a:r>
          </a:p>
          <a:p>
            <a:pPr lvl="2"/>
            <a:r>
              <a:rPr lang="nl-NL" sz="1800" dirty="0" smtClean="0"/>
              <a:t>PATA verliest tegen SATA (harde schijven)</a:t>
            </a:r>
          </a:p>
          <a:p>
            <a:pPr lvl="2"/>
            <a:r>
              <a:rPr lang="nl-NL" sz="1800" dirty="0" err="1" smtClean="0"/>
              <a:t>Centronics</a:t>
            </a:r>
            <a:r>
              <a:rPr lang="nl-NL" sz="1800" dirty="0" smtClean="0"/>
              <a:t> en  SCSI verliezen tegen USB</a:t>
            </a:r>
            <a:endParaRPr lang="nl-NL" sz="1800"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778" y="5024335"/>
            <a:ext cx="4138863" cy="1581001"/>
          </a:xfrm>
          <a:prstGeom prst="rect">
            <a:avLst/>
          </a:prstGeom>
        </p:spPr>
      </p:pic>
    </p:spTree>
    <p:extLst>
      <p:ext uri="{BB962C8B-B14F-4D97-AF65-F5344CB8AC3E}">
        <p14:creationId xmlns:p14="http://schemas.microsoft.com/office/powerpoint/2010/main" val="145486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16" y="168633"/>
            <a:ext cx="9753951" cy="1055448"/>
          </a:xfrm>
        </p:spPr>
        <p:txBody>
          <a:bodyPr/>
          <a:lstStyle/>
          <a:p>
            <a:r>
              <a:rPr lang="nl-NL" dirty="0" smtClean="0"/>
              <a:t>Beetje </a:t>
            </a:r>
            <a:r>
              <a:rPr lang="nl-NL" dirty="0"/>
              <a:t>USB geschiedenis </a:t>
            </a:r>
            <a:r>
              <a:rPr lang="nl-NL" sz="1400" dirty="0">
                <a:hlinkClick r:id="rId2"/>
              </a:rPr>
              <a:t>http://</a:t>
            </a:r>
            <a:r>
              <a:rPr lang="nl-NL" sz="1400" dirty="0" smtClean="0">
                <a:hlinkClick r:id="rId2"/>
              </a:rPr>
              <a:t>goudvis.awardspace.com/geschiedenis.html</a:t>
            </a:r>
            <a:r>
              <a:rPr lang="nl-NL" sz="1400" dirty="0" smtClean="0"/>
              <a:t> </a:t>
            </a:r>
            <a:endParaRPr lang="nl-NL" sz="1400" dirty="0"/>
          </a:p>
        </p:txBody>
      </p:sp>
      <p:sp>
        <p:nvSpPr>
          <p:cNvPr id="3" name="Tijdelijke aanduiding voor inhoud 2"/>
          <p:cNvSpPr>
            <a:spLocks noGrp="1"/>
          </p:cNvSpPr>
          <p:nvPr>
            <p:ph idx="1"/>
          </p:nvPr>
        </p:nvSpPr>
        <p:spPr>
          <a:xfrm>
            <a:off x="430394" y="1135305"/>
            <a:ext cx="11590317" cy="5461726"/>
          </a:xfrm>
        </p:spPr>
        <p:txBody>
          <a:bodyPr>
            <a:normAutofit lnSpcReduction="10000"/>
          </a:bodyPr>
          <a:lstStyle/>
          <a:p>
            <a:r>
              <a:rPr lang="nl-NL" sz="1800" dirty="0" smtClean="0"/>
              <a:t>1995  USB 1.0 ziet “het levenslicht” </a:t>
            </a:r>
            <a:r>
              <a:rPr lang="nl-NL" sz="1800" dirty="0"/>
              <a:t>De USB was </a:t>
            </a:r>
            <a:r>
              <a:rPr lang="nl-NL" sz="1800" dirty="0" smtClean="0"/>
              <a:t>bedoelt </a:t>
            </a:r>
            <a:r>
              <a:rPr lang="nl-NL" sz="1800" dirty="0"/>
              <a:t>om makkelijk communicatie te hebben zonder alle kabels en </a:t>
            </a:r>
            <a:r>
              <a:rPr lang="nl-NL" sz="1800" dirty="0" smtClean="0"/>
              <a:t>connectoren </a:t>
            </a:r>
            <a:r>
              <a:rPr lang="nl-NL" sz="1800" dirty="0"/>
              <a:t>die aan de computer aangesloten zitten en </a:t>
            </a:r>
            <a:r>
              <a:rPr lang="nl-NL" sz="1800" dirty="0" smtClean="0"/>
              <a:t>met vereenvoudigde </a:t>
            </a:r>
            <a:r>
              <a:rPr lang="nl-NL" sz="1800" dirty="0"/>
              <a:t>software. De 1.0 was nog niet erg snel. Hij had 1.5 tot 12 </a:t>
            </a:r>
            <a:r>
              <a:rPr lang="nl-NL" sz="1800" dirty="0" err="1" smtClean="0"/>
              <a:t>Mbit</a:t>
            </a:r>
            <a:r>
              <a:rPr lang="nl-NL" sz="1800" dirty="0" smtClean="0"/>
              <a:t>/s</a:t>
            </a:r>
            <a:r>
              <a:rPr lang="nl-NL" sz="1800" dirty="0"/>
              <a:t>, maar in deze fase kwam ook de eerste USB 1.1 uit. Die iets sneller was.</a:t>
            </a:r>
            <a:r>
              <a:rPr lang="nl-NL" sz="1800" dirty="0" smtClean="0"/>
              <a:t> </a:t>
            </a:r>
          </a:p>
          <a:p>
            <a:r>
              <a:rPr lang="nl-NL" sz="1800" dirty="0" smtClean="0"/>
              <a:t>2000 USB 2.0 komt uit. </a:t>
            </a:r>
            <a:r>
              <a:rPr lang="nl-NL" sz="1800" dirty="0"/>
              <a:t>deze kon tot 40 keer z</a:t>
            </a:r>
            <a:r>
              <a:rPr lang="nl-NL" sz="1800" dirty="0" smtClean="0"/>
              <a:t>o </a:t>
            </a:r>
            <a:r>
              <a:rPr lang="nl-NL" sz="1800" dirty="0"/>
              <a:t>veel </a:t>
            </a:r>
            <a:r>
              <a:rPr lang="nl-NL" sz="1800" dirty="0" smtClean="0"/>
              <a:t>data verzenden</a:t>
            </a:r>
            <a:r>
              <a:rPr lang="nl-NL" sz="1800" dirty="0"/>
              <a:t>. Maximaal 480 </a:t>
            </a:r>
            <a:r>
              <a:rPr lang="nl-NL" sz="1800" dirty="0" err="1" smtClean="0"/>
              <a:t>Mbit</a:t>
            </a:r>
            <a:r>
              <a:rPr lang="nl-NL" sz="1800" dirty="0" smtClean="0"/>
              <a:t>/s</a:t>
            </a:r>
            <a:r>
              <a:rPr lang="nl-NL" sz="1800" dirty="0"/>
              <a:t>, in deze tijd heet dat hi-speed. </a:t>
            </a:r>
            <a:r>
              <a:rPr lang="nl-NL" sz="1800" dirty="0" smtClean="0"/>
              <a:t>De </a:t>
            </a:r>
            <a:r>
              <a:rPr lang="nl-NL" sz="1800" dirty="0"/>
              <a:t>USB 2.0 ligt </a:t>
            </a:r>
            <a:r>
              <a:rPr lang="nl-NL" sz="1800" dirty="0" smtClean="0"/>
              <a:t> als </a:t>
            </a:r>
            <a:r>
              <a:rPr lang="nl-NL" sz="1800" dirty="0"/>
              <a:t>standaard </a:t>
            </a:r>
            <a:r>
              <a:rPr lang="nl-NL" sz="1800" dirty="0" smtClean="0"/>
              <a:t>in </a:t>
            </a:r>
            <a:r>
              <a:rPr lang="nl-NL" sz="1800" dirty="0"/>
              <a:t>de markt en hij is in veel computers ingebouwd. </a:t>
            </a:r>
            <a:r>
              <a:rPr lang="nl-NL" sz="1800" dirty="0" smtClean="0"/>
              <a:t> </a:t>
            </a:r>
          </a:p>
          <a:p>
            <a:r>
              <a:rPr lang="nl-NL" sz="1800" dirty="0" smtClean="0"/>
              <a:t>2001 USB OTG (On The Go) voor betere communicatie tussen mobile toestellen </a:t>
            </a:r>
            <a:r>
              <a:rPr lang="nl-NL" sz="1800" dirty="0"/>
              <a:t>en randapparaten </a:t>
            </a:r>
            <a:r>
              <a:rPr lang="nl-NL" sz="1800" dirty="0">
                <a:hlinkClick r:id="rId3"/>
              </a:rPr>
              <a:t>http://</a:t>
            </a:r>
            <a:r>
              <a:rPr lang="nl-NL" sz="1800" dirty="0" smtClean="0">
                <a:hlinkClick r:id="rId3"/>
              </a:rPr>
              <a:t>en.wikipedia.org/wiki/USB_On-The-Go</a:t>
            </a:r>
            <a:r>
              <a:rPr lang="nl-NL" sz="1800" dirty="0" smtClean="0"/>
              <a:t> </a:t>
            </a:r>
          </a:p>
          <a:p>
            <a:r>
              <a:rPr lang="nl-NL" sz="1800" dirty="0" smtClean="0"/>
              <a:t>2007 de micro </a:t>
            </a:r>
            <a:r>
              <a:rPr lang="nl-NL" sz="1800" dirty="0" err="1" smtClean="0"/>
              <a:t>usb</a:t>
            </a:r>
            <a:r>
              <a:rPr lang="nl-NL" sz="1800" dirty="0" smtClean="0"/>
              <a:t> stekker (met 5 pinnen) wordt als standaard voor mobile telefoons ingevoerd. Met als grote tegenstander Appel die zijn eigen </a:t>
            </a:r>
            <a:r>
              <a:rPr lang="nl-NL" sz="1800" dirty="0" err="1" smtClean="0"/>
              <a:t>voedings</a:t>
            </a:r>
            <a:r>
              <a:rPr lang="nl-NL" sz="1800" dirty="0" smtClean="0"/>
              <a:t> standaard </a:t>
            </a:r>
            <a:r>
              <a:rPr lang="nl-NL" sz="1800" dirty="0"/>
              <a:t>bedreigd ziet. </a:t>
            </a:r>
            <a:r>
              <a:rPr lang="nl-NL" sz="1800" dirty="0">
                <a:hlinkClick r:id="rId4"/>
              </a:rPr>
              <a:t>http://dophub.polsys.net/one-microusb-to-rule-them-all</a:t>
            </a:r>
            <a:r>
              <a:rPr lang="nl-NL" sz="1800" dirty="0" smtClean="0">
                <a:hlinkClick r:id="rId4"/>
              </a:rPr>
              <a:t>/</a:t>
            </a:r>
            <a:r>
              <a:rPr lang="nl-NL" sz="1800" dirty="0" smtClean="0"/>
              <a:t> </a:t>
            </a:r>
          </a:p>
          <a:p>
            <a:r>
              <a:rPr lang="nl-NL" sz="1800" dirty="0" smtClean="0"/>
              <a:t>2007 USB 3.0 is er. </a:t>
            </a:r>
            <a:r>
              <a:rPr lang="nl-NL" sz="1800" dirty="0"/>
              <a:t>Deze moet </a:t>
            </a:r>
            <a:r>
              <a:rPr lang="nl-NL" sz="1800" dirty="0" smtClean="0"/>
              <a:t>het </a:t>
            </a:r>
            <a:r>
              <a:rPr lang="nl-NL" sz="1800" dirty="0"/>
              <a:t>einde betekenen van de ontwikkeling </a:t>
            </a:r>
            <a:r>
              <a:rPr lang="nl-NL" sz="1800" dirty="0" smtClean="0"/>
              <a:t>van </a:t>
            </a:r>
            <a:r>
              <a:rPr lang="nl-NL" sz="1800" dirty="0"/>
              <a:t>USB 1.0. De 3.0 </a:t>
            </a:r>
            <a:r>
              <a:rPr lang="nl-NL" sz="1800" dirty="0" smtClean="0"/>
              <a:t>kan </a:t>
            </a:r>
            <a:r>
              <a:rPr lang="nl-NL" sz="1800" dirty="0"/>
              <a:t>tot 4,8 </a:t>
            </a:r>
            <a:r>
              <a:rPr lang="nl-NL" sz="1800" dirty="0" err="1" smtClean="0"/>
              <a:t>Gbit</a:t>
            </a:r>
            <a:r>
              <a:rPr lang="nl-NL" sz="1800" dirty="0" smtClean="0"/>
              <a:t> </a:t>
            </a:r>
            <a:r>
              <a:rPr lang="nl-NL" sz="1800" dirty="0"/>
              <a:t>\s. Deze hoge snelheid komt door de </a:t>
            </a:r>
            <a:r>
              <a:rPr lang="nl-NL" sz="1800" dirty="0" smtClean="0"/>
              <a:t>extra </a:t>
            </a:r>
            <a:r>
              <a:rPr lang="nl-NL" sz="1800" dirty="0"/>
              <a:t>draden die </a:t>
            </a:r>
            <a:r>
              <a:rPr lang="nl-NL" sz="1800" dirty="0" smtClean="0"/>
              <a:t>USB 3 bezit</a:t>
            </a:r>
            <a:r>
              <a:rPr lang="nl-NL" sz="1800" dirty="0"/>
              <a:t>. De </a:t>
            </a:r>
            <a:r>
              <a:rPr lang="nl-NL" sz="1800" dirty="0" smtClean="0"/>
              <a:t>technologie </a:t>
            </a:r>
            <a:r>
              <a:rPr lang="nl-NL" sz="1800" dirty="0"/>
              <a:t>is te vergelijken met </a:t>
            </a:r>
            <a:r>
              <a:rPr lang="nl-NL" sz="1800" dirty="0" smtClean="0"/>
              <a:t>PCI-expres </a:t>
            </a:r>
            <a:r>
              <a:rPr lang="nl-NL" sz="1800" dirty="0"/>
              <a:t>2.0, deze heeft een snelheid van 5 </a:t>
            </a:r>
            <a:r>
              <a:rPr lang="nl-NL" sz="1800" dirty="0" err="1" smtClean="0"/>
              <a:t>Gbit</a:t>
            </a:r>
            <a:r>
              <a:rPr lang="nl-NL" sz="1800" dirty="0" smtClean="0"/>
              <a:t> </a:t>
            </a:r>
            <a:r>
              <a:rPr lang="nl-NL" sz="1800" dirty="0"/>
              <a:t>/</a:t>
            </a:r>
            <a:r>
              <a:rPr lang="nl-NL" sz="1800" dirty="0" smtClean="0"/>
              <a:t>s Ook </a:t>
            </a:r>
            <a:r>
              <a:rPr lang="nl-NL" sz="1800" dirty="0"/>
              <a:t>zal </a:t>
            </a:r>
            <a:r>
              <a:rPr lang="nl-NL" sz="1800" dirty="0" smtClean="0"/>
              <a:t>USB </a:t>
            </a:r>
            <a:r>
              <a:rPr lang="nl-NL" sz="1800" dirty="0"/>
              <a:t>in bijna alle landen te gebruiken zijn. </a:t>
            </a:r>
            <a:r>
              <a:rPr lang="nl-NL" sz="1800" dirty="0" smtClean="0"/>
              <a:t>USB </a:t>
            </a:r>
            <a:r>
              <a:rPr lang="nl-NL" sz="1800" dirty="0"/>
              <a:t>3.0 kan gewoon in de aansluiting van </a:t>
            </a:r>
            <a:r>
              <a:rPr lang="nl-NL" sz="1800" dirty="0" smtClean="0"/>
              <a:t>USB </a:t>
            </a:r>
            <a:r>
              <a:rPr lang="nl-NL" sz="1800" dirty="0"/>
              <a:t>2.0, wat heel handig is voor de verspreiding van </a:t>
            </a:r>
            <a:r>
              <a:rPr lang="nl-NL" sz="1800" dirty="0" smtClean="0"/>
              <a:t>USB.</a:t>
            </a:r>
          </a:p>
          <a:p>
            <a:r>
              <a:rPr lang="nl-NL" sz="1800" dirty="0" smtClean="0"/>
              <a:t>2014 </a:t>
            </a:r>
            <a:r>
              <a:rPr lang="nl-NL" sz="1800" dirty="0" smtClean="0">
                <a:hlinkClick r:id="rId5"/>
              </a:rPr>
              <a:t>USB-type C</a:t>
            </a:r>
            <a:r>
              <a:rPr lang="nl-NL" sz="1800" dirty="0" smtClean="0"/>
              <a:t> zeer snel en grotere laadstroom (verschilt van fabrikant). Plug is omkeerbaar en bevat 24 </a:t>
            </a:r>
            <a:r>
              <a:rPr lang="nl-NL" sz="1800" dirty="0" err="1" smtClean="0"/>
              <a:t>pins</a:t>
            </a:r>
            <a:r>
              <a:rPr lang="nl-NL" sz="1800" dirty="0" smtClean="0"/>
              <a:t>.</a:t>
            </a:r>
            <a:endParaRPr lang="nl-NL" sz="1800" dirty="0"/>
          </a:p>
        </p:txBody>
      </p:sp>
    </p:spTree>
    <p:extLst>
      <p:ext uri="{BB962C8B-B14F-4D97-AF65-F5344CB8AC3E}">
        <p14:creationId xmlns:p14="http://schemas.microsoft.com/office/powerpoint/2010/main" val="12184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1079199"/>
          </a:xfrm>
        </p:spPr>
        <p:txBody>
          <a:bodyPr/>
          <a:lstStyle/>
          <a:p>
            <a:r>
              <a:rPr lang="nl-NL" dirty="0" smtClean="0"/>
              <a:t>Overzicht van USB </a:t>
            </a:r>
            <a:r>
              <a:rPr lang="nl-NL" dirty="0" err="1" smtClean="0"/>
              <a:t>versie’s</a:t>
            </a:r>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399749209"/>
              </p:ext>
            </p:extLst>
          </p:nvPr>
        </p:nvGraphicFramePr>
        <p:xfrm>
          <a:off x="646111" y="1265587"/>
          <a:ext cx="8061796" cy="2560320"/>
        </p:xfrm>
        <a:graphic>
          <a:graphicData uri="http://schemas.openxmlformats.org/drawingml/2006/table">
            <a:tbl>
              <a:tblPr/>
              <a:tblGrid>
                <a:gridCol w="1398982">
                  <a:extLst>
                    <a:ext uri="{9D8B030D-6E8A-4147-A177-3AD203B41FA5}">
                      <a16:colId xmlns:a16="http://schemas.microsoft.com/office/drawing/2014/main" val="20000"/>
                    </a:ext>
                  </a:extLst>
                </a:gridCol>
                <a:gridCol w="1558076">
                  <a:extLst>
                    <a:ext uri="{9D8B030D-6E8A-4147-A177-3AD203B41FA5}">
                      <a16:colId xmlns:a16="http://schemas.microsoft.com/office/drawing/2014/main" val="20001"/>
                    </a:ext>
                  </a:extLst>
                </a:gridCol>
                <a:gridCol w="1899573">
                  <a:extLst>
                    <a:ext uri="{9D8B030D-6E8A-4147-A177-3AD203B41FA5}">
                      <a16:colId xmlns:a16="http://schemas.microsoft.com/office/drawing/2014/main" val="20002"/>
                    </a:ext>
                  </a:extLst>
                </a:gridCol>
                <a:gridCol w="2996885">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0">
                <a:tc>
                  <a:txBody>
                    <a:bodyPr/>
                    <a:lstStyle/>
                    <a:p>
                      <a:r>
                        <a:rPr lang="nl-NL" dirty="0"/>
                        <a:t>Versie</a:t>
                      </a:r>
                    </a:p>
                  </a:txBody>
                  <a:tcPr anchor="ctr">
                    <a:lnL>
                      <a:noFill/>
                    </a:lnL>
                    <a:lnR>
                      <a:noFill/>
                    </a:lnR>
                    <a:lnT>
                      <a:noFill/>
                    </a:lnT>
                    <a:lnB>
                      <a:noFill/>
                    </a:lnB>
                  </a:tcPr>
                </a:tc>
                <a:tc>
                  <a:txBody>
                    <a:bodyPr/>
                    <a:lstStyle/>
                    <a:p>
                      <a:r>
                        <a:rPr lang="nl-NL"/>
                        <a:t>Snelheid</a:t>
                      </a:r>
                    </a:p>
                  </a:txBody>
                  <a:tcPr anchor="ctr">
                    <a:lnL>
                      <a:noFill/>
                    </a:lnL>
                    <a:lnR>
                      <a:noFill/>
                    </a:lnR>
                    <a:lnT>
                      <a:noFill/>
                    </a:lnT>
                    <a:lnB>
                      <a:noFill/>
                    </a:lnB>
                  </a:tcPr>
                </a:tc>
                <a:tc>
                  <a:txBody>
                    <a:bodyPr/>
                    <a:lstStyle/>
                    <a:p>
                      <a:r>
                        <a:rPr lang="nl-NL"/>
                        <a:t>Naam</a:t>
                      </a:r>
                    </a:p>
                  </a:txBody>
                  <a:tcPr anchor="ctr">
                    <a:lnL>
                      <a:noFill/>
                    </a:lnL>
                    <a:lnR>
                      <a:noFill/>
                    </a:lnR>
                    <a:lnT>
                      <a:noFill/>
                    </a:lnT>
                    <a:lnB>
                      <a:noFill/>
                    </a:lnB>
                  </a:tcPr>
                </a:tc>
                <a:tc>
                  <a:txBody>
                    <a:bodyPr/>
                    <a:lstStyle/>
                    <a:p>
                      <a:r>
                        <a:rPr lang="nl-NL" dirty="0"/>
                        <a:t>Jaar van uitkomst</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nl-NL"/>
                        <a:t>USB 1.0</a:t>
                      </a:r>
                    </a:p>
                  </a:txBody>
                  <a:tcPr anchor="ctr">
                    <a:lnL>
                      <a:noFill/>
                    </a:lnL>
                    <a:lnR>
                      <a:noFill/>
                    </a:lnR>
                    <a:lnT>
                      <a:noFill/>
                    </a:lnT>
                    <a:lnB>
                      <a:noFill/>
                    </a:lnB>
                  </a:tcPr>
                </a:tc>
                <a:tc>
                  <a:txBody>
                    <a:bodyPr/>
                    <a:lstStyle/>
                    <a:p>
                      <a:r>
                        <a:rPr lang="nl-NL"/>
                        <a:t>1,5 Mbit/s</a:t>
                      </a:r>
                    </a:p>
                  </a:txBody>
                  <a:tcPr anchor="ctr">
                    <a:lnL>
                      <a:noFill/>
                    </a:lnL>
                    <a:lnR>
                      <a:noFill/>
                    </a:lnR>
                    <a:lnT>
                      <a:noFill/>
                    </a:lnT>
                    <a:lnB>
                      <a:noFill/>
                    </a:lnB>
                  </a:tcPr>
                </a:tc>
                <a:tc>
                  <a:txBody>
                    <a:bodyPr/>
                    <a:lstStyle/>
                    <a:p>
                      <a:r>
                        <a:rPr lang="nl-NL"/>
                        <a:t>LowSpeed</a:t>
                      </a:r>
                    </a:p>
                  </a:txBody>
                  <a:tcPr anchor="ctr">
                    <a:lnL>
                      <a:noFill/>
                    </a:lnL>
                    <a:lnR>
                      <a:noFill/>
                    </a:lnR>
                    <a:lnT>
                      <a:noFill/>
                    </a:lnT>
                    <a:lnB>
                      <a:noFill/>
                    </a:lnB>
                  </a:tcPr>
                </a:tc>
                <a:tc>
                  <a:txBody>
                    <a:bodyPr/>
                    <a:lstStyle/>
                    <a:p>
                      <a:r>
                        <a:rPr lang="nl-NL" dirty="0" smtClean="0"/>
                        <a:t>1995</a:t>
                      </a:r>
                      <a:endParaRPr lang="nl-NL" dirty="0"/>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1"/>
                  </a:ext>
                </a:extLst>
              </a:tr>
              <a:tr h="349134">
                <a:tc>
                  <a:txBody>
                    <a:bodyPr/>
                    <a:lstStyle/>
                    <a:p>
                      <a:r>
                        <a:rPr lang="nl-NL"/>
                        <a:t>USB 1.1</a:t>
                      </a:r>
                    </a:p>
                  </a:txBody>
                  <a:tcPr anchor="ctr">
                    <a:lnL>
                      <a:noFill/>
                    </a:lnL>
                    <a:lnR>
                      <a:noFill/>
                    </a:lnR>
                    <a:lnT>
                      <a:noFill/>
                    </a:lnT>
                    <a:lnB>
                      <a:noFill/>
                    </a:lnB>
                  </a:tcPr>
                </a:tc>
                <a:tc>
                  <a:txBody>
                    <a:bodyPr/>
                    <a:lstStyle/>
                    <a:p>
                      <a:r>
                        <a:rPr lang="nl-NL"/>
                        <a:t>12 Mbit/s</a:t>
                      </a:r>
                    </a:p>
                  </a:txBody>
                  <a:tcPr anchor="ctr">
                    <a:lnL>
                      <a:noFill/>
                    </a:lnL>
                    <a:lnR>
                      <a:noFill/>
                    </a:lnR>
                    <a:lnT>
                      <a:noFill/>
                    </a:lnT>
                    <a:lnB>
                      <a:noFill/>
                    </a:lnB>
                  </a:tcPr>
                </a:tc>
                <a:tc>
                  <a:txBody>
                    <a:bodyPr/>
                    <a:lstStyle/>
                    <a:p>
                      <a:r>
                        <a:rPr lang="nl-NL"/>
                        <a:t>FullSpeed</a:t>
                      </a:r>
                    </a:p>
                  </a:txBody>
                  <a:tcPr anchor="ctr">
                    <a:lnL>
                      <a:noFill/>
                    </a:lnL>
                    <a:lnR>
                      <a:noFill/>
                    </a:lnR>
                    <a:lnT>
                      <a:noFill/>
                    </a:lnT>
                    <a:lnB>
                      <a:noFill/>
                    </a:lnB>
                  </a:tcPr>
                </a:tc>
                <a:tc>
                  <a:txBody>
                    <a:bodyPr/>
                    <a:lstStyle/>
                    <a:p>
                      <a:r>
                        <a:rPr lang="nl-NL"/>
                        <a:t>1998</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nl-NL"/>
                        <a:t>USB 2.0</a:t>
                      </a:r>
                    </a:p>
                  </a:txBody>
                  <a:tcPr anchor="ctr">
                    <a:lnL>
                      <a:noFill/>
                    </a:lnL>
                    <a:lnR>
                      <a:noFill/>
                    </a:lnR>
                    <a:lnT>
                      <a:noFill/>
                    </a:lnT>
                    <a:lnB>
                      <a:noFill/>
                    </a:lnB>
                  </a:tcPr>
                </a:tc>
                <a:tc>
                  <a:txBody>
                    <a:bodyPr/>
                    <a:lstStyle/>
                    <a:p>
                      <a:r>
                        <a:rPr lang="nl-NL"/>
                        <a:t>480 Mbit/s</a:t>
                      </a:r>
                    </a:p>
                  </a:txBody>
                  <a:tcPr anchor="ctr">
                    <a:lnL>
                      <a:noFill/>
                    </a:lnL>
                    <a:lnR>
                      <a:noFill/>
                    </a:lnR>
                    <a:lnT>
                      <a:noFill/>
                    </a:lnT>
                    <a:lnB>
                      <a:noFill/>
                    </a:lnB>
                  </a:tcPr>
                </a:tc>
                <a:tc>
                  <a:txBody>
                    <a:bodyPr/>
                    <a:lstStyle/>
                    <a:p>
                      <a:r>
                        <a:rPr lang="nl-NL"/>
                        <a:t>HighSpeed</a:t>
                      </a:r>
                    </a:p>
                  </a:txBody>
                  <a:tcPr anchor="ctr">
                    <a:lnL>
                      <a:noFill/>
                    </a:lnL>
                    <a:lnR>
                      <a:noFill/>
                    </a:lnR>
                    <a:lnT>
                      <a:noFill/>
                    </a:lnT>
                    <a:lnB>
                      <a:noFill/>
                    </a:lnB>
                  </a:tcPr>
                </a:tc>
                <a:tc>
                  <a:txBody>
                    <a:bodyPr/>
                    <a:lstStyle/>
                    <a:p>
                      <a:r>
                        <a:rPr lang="nl-NL"/>
                        <a:t>2000</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nl-NL"/>
                        <a:t>USB 3.0</a:t>
                      </a:r>
                    </a:p>
                  </a:txBody>
                  <a:tcPr anchor="ctr">
                    <a:lnL>
                      <a:noFill/>
                    </a:lnL>
                    <a:lnR>
                      <a:noFill/>
                    </a:lnR>
                    <a:lnT>
                      <a:noFill/>
                    </a:lnT>
                    <a:lnB>
                      <a:noFill/>
                    </a:lnB>
                  </a:tcPr>
                </a:tc>
                <a:tc>
                  <a:txBody>
                    <a:bodyPr/>
                    <a:lstStyle/>
                    <a:p>
                      <a:r>
                        <a:rPr lang="nl-NL"/>
                        <a:t>4,8 Gbit/s</a:t>
                      </a:r>
                    </a:p>
                  </a:txBody>
                  <a:tcPr anchor="ctr">
                    <a:lnL>
                      <a:noFill/>
                    </a:lnL>
                    <a:lnR>
                      <a:noFill/>
                    </a:lnR>
                    <a:lnT>
                      <a:noFill/>
                    </a:lnT>
                    <a:lnB>
                      <a:noFill/>
                    </a:lnB>
                  </a:tcPr>
                </a:tc>
                <a:tc>
                  <a:txBody>
                    <a:bodyPr/>
                    <a:lstStyle/>
                    <a:p>
                      <a:r>
                        <a:rPr lang="nl-NL"/>
                        <a:t>SuperSpeed</a:t>
                      </a:r>
                    </a:p>
                  </a:txBody>
                  <a:tcPr anchor="ctr">
                    <a:lnL>
                      <a:noFill/>
                    </a:lnL>
                    <a:lnR>
                      <a:noFill/>
                    </a:lnR>
                    <a:lnT>
                      <a:noFill/>
                    </a:lnT>
                    <a:lnB>
                      <a:noFill/>
                    </a:lnB>
                  </a:tcPr>
                </a:tc>
                <a:tc>
                  <a:txBody>
                    <a:bodyPr/>
                    <a:lstStyle/>
                    <a:p>
                      <a:r>
                        <a:rPr lang="nl-NL"/>
                        <a:t>2008</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nl-NL" dirty="0"/>
                        <a:t>USB 3.1</a:t>
                      </a:r>
                    </a:p>
                  </a:txBody>
                  <a:tcPr anchor="ctr">
                    <a:lnL>
                      <a:noFill/>
                    </a:lnL>
                    <a:lnR>
                      <a:noFill/>
                    </a:lnR>
                    <a:lnT>
                      <a:noFill/>
                    </a:lnT>
                    <a:lnB>
                      <a:noFill/>
                    </a:lnB>
                  </a:tcPr>
                </a:tc>
                <a:tc>
                  <a:txBody>
                    <a:bodyPr/>
                    <a:lstStyle/>
                    <a:p>
                      <a:r>
                        <a:rPr lang="nl-NL"/>
                        <a:t>10 Gbit/s</a:t>
                      </a:r>
                    </a:p>
                  </a:txBody>
                  <a:tcPr anchor="ctr">
                    <a:lnL>
                      <a:noFill/>
                    </a:lnL>
                    <a:lnR>
                      <a:noFill/>
                    </a:lnR>
                    <a:lnT>
                      <a:noFill/>
                    </a:lnT>
                    <a:lnB>
                      <a:noFill/>
                    </a:lnB>
                  </a:tcPr>
                </a:tc>
                <a:tc>
                  <a:txBody>
                    <a:bodyPr/>
                    <a:lstStyle/>
                    <a:p>
                      <a:r>
                        <a:rPr lang="nl-NL" dirty="0" err="1"/>
                        <a:t>SuperSpeed</a:t>
                      </a:r>
                      <a:r>
                        <a:rPr lang="nl-NL" dirty="0"/>
                        <a:t>+</a:t>
                      </a:r>
                    </a:p>
                  </a:txBody>
                  <a:tcPr anchor="ctr">
                    <a:lnL>
                      <a:noFill/>
                    </a:lnL>
                    <a:lnR>
                      <a:noFill/>
                    </a:lnR>
                    <a:lnT>
                      <a:noFill/>
                    </a:lnT>
                    <a:lnB>
                      <a:noFill/>
                    </a:lnB>
                  </a:tcPr>
                </a:tc>
                <a:tc>
                  <a:txBody>
                    <a:bodyPr/>
                    <a:lstStyle/>
                    <a:p>
                      <a:r>
                        <a:rPr lang="nl-NL" dirty="0" smtClean="0"/>
                        <a:t>2013</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005"/>
                  </a:ext>
                </a:extLst>
              </a:tr>
              <a:tr h="0">
                <a:tc>
                  <a:txBody>
                    <a:bodyPr/>
                    <a:lstStyle/>
                    <a:p>
                      <a:r>
                        <a:rPr lang="nl-NL" dirty="0" smtClean="0"/>
                        <a:t>USB C</a:t>
                      </a:r>
                      <a:endParaRPr lang="nl-NL" dirty="0"/>
                    </a:p>
                  </a:txBody>
                  <a:tcPr anchor="ctr">
                    <a:lnL>
                      <a:noFill/>
                    </a:lnL>
                    <a:lnR>
                      <a:noFill/>
                    </a:lnR>
                    <a:lnT>
                      <a:noFill/>
                    </a:lnT>
                    <a:lnB>
                      <a:noFill/>
                    </a:lnB>
                  </a:tcPr>
                </a:tc>
                <a:tc>
                  <a:txBody>
                    <a:bodyPr/>
                    <a:lstStyle/>
                    <a:p>
                      <a:r>
                        <a:rPr lang="nl-NL" dirty="0" smtClean="0"/>
                        <a:t>20 </a:t>
                      </a:r>
                      <a:r>
                        <a:rPr lang="nl-NL" dirty="0" err="1" smtClean="0"/>
                        <a:t>Gbit</a:t>
                      </a:r>
                      <a:r>
                        <a:rPr lang="nl-NL" dirty="0" smtClean="0"/>
                        <a:t>/S</a:t>
                      </a:r>
                      <a:endParaRPr lang="nl-NL" dirty="0"/>
                    </a:p>
                  </a:txBody>
                  <a:tcPr anchor="ctr">
                    <a:lnL>
                      <a:noFill/>
                    </a:lnL>
                    <a:lnR>
                      <a:noFill/>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smtClean="0"/>
                        <a:t>SuperSpeed</a:t>
                      </a:r>
                      <a:r>
                        <a:rPr lang="nl-NL" dirty="0" smtClean="0"/>
                        <a:t>+</a:t>
                      </a:r>
                      <a:r>
                        <a:rPr lang="nl-NL" dirty="0"/>
                        <a:t>+</a:t>
                      </a:r>
                      <a:endParaRPr lang="nl-NL" dirty="0" smtClean="0"/>
                    </a:p>
                  </a:txBody>
                  <a:tcPr anchor="ctr">
                    <a:lnL>
                      <a:noFill/>
                    </a:lnL>
                    <a:lnR>
                      <a:noFill/>
                    </a:lnR>
                    <a:lnT>
                      <a:noFill/>
                    </a:lnT>
                    <a:lnB>
                      <a:noFill/>
                    </a:lnB>
                  </a:tcPr>
                </a:tc>
                <a:tc>
                  <a:txBody>
                    <a:bodyPr/>
                    <a:lstStyle/>
                    <a:p>
                      <a:r>
                        <a:rPr lang="nl-NL" dirty="0" smtClean="0"/>
                        <a:t>2014</a:t>
                      </a:r>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477701252"/>
                  </a:ext>
                </a:extLst>
              </a:tr>
            </a:tbl>
          </a:graphicData>
        </a:graphic>
      </p:graphicFrame>
      <p:sp>
        <p:nvSpPr>
          <p:cNvPr id="9" name="Tekstvak 8"/>
          <p:cNvSpPr txBox="1"/>
          <p:nvPr/>
        </p:nvSpPr>
        <p:spPr>
          <a:xfrm>
            <a:off x="736270" y="3954483"/>
            <a:ext cx="10711543" cy="2031325"/>
          </a:xfrm>
          <a:prstGeom prst="rect">
            <a:avLst/>
          </a:prstGeom>
          <a:noFill/>
        </p:spPr>
        <p:txBody>
          <a:bodyPr wrap="square" rtlCol="0">
            <a:spAutoFit/>
          </a:bodyPr>
          <a:lstStyle/>
          <a:p>
            <a:r>
              <a:rPr lang="nl-NL" dirty="0"/>
              <a:t>Inmiddels bestaat ook de draadloze variant van USB, genaamd </a:t>
            </a:r>
            <a:r>
              <a:rPr lang="nl-NL" dirty="0">
                <a:hlinkClick r:id="rId2" tooltip="Wireless USB"/>
              </a:rPr>
              <a:t>Wireless USB</a:t>
            </a:r>
            <a:r>
              <a:rPr lang="nl-NL" dirty="0"/>
              <a:t> (WUSB of USB 2.1), die een radiofrequentie gebruikt om te communiceren. WUSB is bruikbaar tot een afstand van 3 tot 10 meter, met een snelheid van 480 </a:t>
            </a:r>
            <a:r>
              <a:rPr lang="nl-NL" dirty="0" err="1"/>
              <a:t>Mbit</a:t>
            </a:r>
            <a:r>
              <a:rPr lang="nl-NL" dirty="0"/>
              <a:t>/s bij 3 meter tot 110 </a:t>
            </a:r>
            <a:r>
              <a:rPr lang="nl-NL" dirty="0" err="1"/>
              <a:t>Mbit</a:t>
            </a:r>
            <a:r>
              <a:rPr lang="nl-NL" dirty="0"/>
              <a:t>/s bij 10 meter. </a:t>
            </a:r>
            <a:endParaRPr lang="nl-NL" dirty="0" smtClean="0"/>
          </a:p>
          <a:p>
            <a:r>
              <a:rPr lang="nl-NL" dirty="0" smtClean="0"/>
              <a:t>WUSB </a:t>
            </a:r>
            <a:r>
              <a:rPr lang="nl-NL" dirty="0"/>
              <a:t>gebruikt </a:t>
            </a:r>
            <a:r>
              <a:rPr lang="nl-NL" dirty="0">
                <a:hlinkClick r:id="rId3" tooltip="Encryptie"/>
              </a:rPr>
              <a:t>encryptie</a:t>
            </a:r>
            <a:r>
              <a:rPr lang="nl-NL" dirty="0" smtClean="0"/>
              <a:t>.</a:t>
            </a:r>
          </a:p>
          <a:p>
            <a:endParaRPr lang="nl-NL" dirty="0" smtClean="0"/>
          </a:p>
          <a:p>
            <a:r>
              <a:rPr lang="nl-NL" dirty="0" smtClean="0"/>
              <a:t>OPM: met WUSB kan natuurlijk geen voeding via de USB verbinding aan het toestel worden gegeven. Dit is dus een </a:t>
            </a:r>
            <a:r>
              <a:rPr lang="nl-NL" dirty="0" err="1" smtClean="0"/>
              <a:t>concurent</a:t>
            </a:r>
            <a:r>
              <a:rPr lang="nl-NL" dirty="0" smtClean="0"/>
              <a:t> van </a:t>
            </a:r>
            <a:r>
              <a:rPr lang="nl-NL" dirty="0" err="1" smtClean="0"/>
              <a:t>BlueTooth</a:t>
            </a:r>
            <a:r>
              <a:rPr lang="nl-NL" dirty="0" smtClean="0"/>
              <a:t>.</a:t>
            </a:r>
            <a:endParaRPr lang="nl-NL" dirty="0"/>
          </a:p>
        </p:txBody>
      </p:sp>
    </p:spTree>
    <p:extLst>
      <p:ext uri="{BB962C8B-B14F-4D97-AF65-F5344CB8AC3E}">
        <p14:creationId xmlns:p14="http://schemas.microsoft.com/office/powerpoint/2010/main" val="78466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173003"/>
            <a:ext cx="9404723" cy="817942"/>
          </a:xfrm>
        </p:spPr>
        <p:txBody>
          <a:bodyPr/>
          <a:lstStyle/>
          <a:p>
            <a:r>
              <a:rPr lang="nl-NL" dirty="0" smtClean="0"/>
              <a:t>De USB connectoren</a:t>
            </a:r>
            <a:endParaRPr lang="nl-NL" dirty="0"/>
          </a:p>
        </p:txBody>
      </p:sp>
      <p:sp>
        <p:nvSpPr>
          <p:cNvPr id="3" name="Tijdelijke aanduiding voor inhoud 2"/>
          <p:cNvSpPr>
            <a:spLocks noGrp="1"/>
          </p:cNvSpPr>
          <p:nvPr>
            <p:ph idx="1"/>
          </p:nvPr>
        </p:nvSpPr>
        <p:spPr>
          <a:xfrm>
            <a:off x="646111" y="956692"/>
            <a:ext cx="9067905" cy="5587340"/>
          </a:xfrm>
        </p:spPr>
        <p:txBody>
          <a:bodyPr/>
          <a:lstStyle/>
          <a:p>
            <a:r>
              <a:rPr lang="nl-NL" dirty="0" smtClean="0"/>
              <a:t>De klassieke connectoren</a:t>
            </a:r>
          </a:p>
          <a:p>
            <a:pPr lvl="1"/>
            <a:r>
              <a:rPr lang="nl-NL" dirty="0" smtClean="0"/>
              <a:t>Type A voor aansluiting aan de host </a:t>
            </a:r>
          </a:p>
          <a:p>
            <a:pPr lvl="1"/>
            <a:r>
              <a:rPr lang="nl-NL" dirty="0" smtClean="0"/>
              <a:t>Type B voor aansluiting aan de </a:t>
            </a:r>
            <a:r>
              <a:rPr lang="nl-NL" dirty="0" err="1" smtClean="0"/>
              <a:t>Peripheral</a:t>
            </a:r>
            <a:endParaRPr lang="nl-NL" dirty="0" smtClean="0"/>
          </a:p>
          <a:p>
            <a:pPr lvl="1"/>
            <a:r>
              <a:rPr lang="nl-NL" dirty="0" smtClean="0"/>
              <a:t>Dit type kabel met klassieke A en B connector komt steeds minder voor. De B stekker is tegenwoordig meer en meer een </a:t>
            </a:r>
            <a:r>
              <a:rPr lang="nl-NL" dirty="0" err="1" smtClean="0"/>
              <a:t>microUSB</a:t>
            </a:r>
            <a:r>
              <a:rPr lang="nl-NL" dirty="0" smtClean="0"/>
              <a:t> connector. </a:t>
            </a:r>
          </a:p>
          <a:p>
            <a:r>
              <a:rPr lang="nl-NL" dirty="0" smtClean="0"/>
              <a:t>Mini USB (met 5 draden…  </a:t>
            </a:r>
            <a:r>
              <a:rPr lang="nl-NL" sz="1100" dirty="0" smtClean="0"/>
              <a:t>the 5</a:t>
            </a:r>
            <a:r>
              <a:rPr lang="nl-NL" sz="1100" baseline="30000" dirty="0" smtClean="0"/>
              <a:t>e</a:t>
            </a:r>
            <a:r>
              <a:rPr lang="nl-NL" sz="1100" dirty="0" smtClean="0"/>
              <a:t> </a:t>
            </a:r>
            <a:r>
              <a:rPr lang="nl-NL" sz="1100" dirty="0" err="1" smtClean="0"/>
              <a:t>mystery</a:t>
            </a:r>
            <a:r>
              <a:rPr lang="nl-NL" sz="1100" dirty="0" smtClean="0"/>
              <a:t> </a:t>
            </a:r>
            <a:r>
              <a:rPr lang="nl-NL" sz="1100" dirty="0" err="1" smtClean="0"/>
              <a:t>wire</a:t>
            </a:r>
            <a:r>
              <a:rPr lang="nl-NL" sz="1100" dirty="0" smtClean="0"/>
              <a:t>…</a:t>
            </a:r>
            <a:r>
              <a:rPr lang="nl-NL" dirty="0" smtClean="0"/>
              <a:t>)  </a:t>
            </a:r>
          </a:p>
          <a:p>
            <a:pPr lvl="1"/>
            <a:r>
              <a:rPr lang="nl-NL" dirty="0" smtClean="0"/>
              <a:t>Meestal aan de host kant een klassieke type A stekker</a:t>
            </a:r>
          </a:p>
          <a:p>
            <a:pPr lvl="1"/>
            <a:r>
              <a:rPr lang="nl-NL" dirty="0" smtClean="0"/>
              <a:t>En aan de andere kant een mini USB stekker</a:t>
            </a:r>
          </a:p>
          <a:p>
            <a:r>
              <a:rPr lang="nl-NL" dirty="0" smtClean="0"/>
              <a:t>Micro USB (met 5 draden)</a:t>
            </a:r>
          </a:p>
          <a:p>
            <a:pPr lvl="1"/>
            <a:r>
              <a:rPr lang="nl-NL" dirty="0" smtClean="0"/>
              <a:t>Voor dezelfde doeleinden als de mini, maar is platter van uitvoering, dus speciaal voor de huidige mobile platte smart telefoons. Verdringt meer en meer de mini uitvoering.</a:t>
            </a:r>
          </a:p>
          <a:p>
            <a:pPr lvl="1"/>
            <a:r>
              <a:rPr lang="nl-NL" dirty="0" smtClean="0"/>
              <a:t>Bestaat in Micro A en Micro B</a:t>
            </a:r>
            <a:endParaRPr lang="nl-NL" dirty="0"/>
          </a:p>
        </p:txBody>
      </p:sp>
      <p:pic>
        <p:nvPicPr>
          <p:cNvPr id="4" name="Afbeelding 3"/>
          <p:cNvPicPr>
            <a:picLocks noChangeAspect="1"/>
          </p:cNvPicPr>
          <p:nvPr/>
        </p:nvPicPr>
        <p:blipFill>
          <a:blip r:embed="rId2"/>
          <a:stretch>
            <a:fillRect/>
          </a:stretch>
        </p:blipFill>
        <p:spPr>
          <a:xfrm>
            <a:off x="6296343" y="673378"/>
            <a:ext cx="1005576" cy="1226913"/>
          </a:xfrm>
          <a:prstGeom prst="rect">
            <a:avLst/>
          </a:prstGeom>
        </p:spPr>
      </p:pic>
      <p:pic>
        <p:nvPicPr>
          <p:cNvPr id="5" name="Afbeelding 4"/>
          <p:cNvPicPr>
            <a:picLocks noChangeAspect="1"/>
          </p:cNvPicPr>
          <p:nvPr/>
        </p:nvPicPr>
        <p:blipFill>
          <a:blip r:embed="rId3"/>
          <a:stretch>
            <a:fillRect/>
          </a:stretch>
        </p:blipFill>
        <p:spPr>
          <a:xfrm>
            <a:off x="7456813" y="673378"/>
            <a:ext cx="983475" cy="1259262"/>
          </a:xfrm>
          <a:prstGeom prst="rect">
            <a:avLst/>
          </a:prstGeom>
        </p:spPr>
      </p:pic>
      <p:pic>
        <p:nvPicPr>
          <p:cNvPr id="6" name="Afbeelding 5"/>
          <p:cNvPicPr>
            <a:picLocks noChangeAspect="1"/>
          </p:cNvPicPr>
          <p:nvPr/>
        </p:nvPicPr>
        <p:blipFill>
          <a:blip r:embed="rId4"/>
          <a:stretch>
            <a:fillRect/>
          </a:stretch>
        </p:blipFill>
        <p:spPr>
          <a:xfrm>
            <a:off x="8836265" y="334451"/>
            <a:ext cx="2738925" cy="1904766"/>
          </a:xfrm>
          <a:prstGeom prst="rect">
            <a:avLst/>
          </a:prstGeom>
        </p:spPr>
      </p:pic>
      <p:pic>
        <p:nvPicPr>
          <p:cNvPr id="7" name="Afbeelding 6"/>
          <p:cNvPicPr>
            <a:picLocks noChangeAspect="1"/>
          </p:cNvPicPr>
          <p:nvPr/>
        </p:nvPicPr>
        <p:blipFill>
          <a:blip r:embed="rId5"/>
          <a:stretch>
            <a:fillRect/>
          </a:stretch>
        </p:blipFill>
        <p:spPr>
          <a:xfrm>
            <a:off x="7872610" y="2861458"/>
            <a:ext cx="972900" cy="645504"/>
          </a:xfrm>
          <a:prstGeom prst="rect">
            <a:avLst/>
          </a:prstGeom>
        </p:spPr>
      </p:pic>
      <p:pic>
        <p:nvPicPr>
          <p:cNvPr id="8" name="Afbeelding 7"/>
          <p:cNvPicPr>
            <a:picLocks noChangeAspect="1"/>
          </p:cNvPicPr>
          <p:nvPr/>
        </p:nvPicPr>
        <p:blipFill>
          <a:blip r:embed="rId6"/>
          <a:stretch>
            <a:fillRect/>
          </a:stretch>
        </p:blipFill>
        <p:spPr>
          <a:xfrm>
            <a:off x="7872610" y="3550201"/>
            <a:ext cx="1057500" cy="994711"/>
          </a:xfrm>
          <a:prstGeom prst="rect">
            <a:avLst/>
          </a:prstGeom>
        </p:spPr>
      </p:pic>
      <p:pic>
        <p:nvPicPr>
          <p:cNvPr id="9" name="Afbeelding 8"/>
          <p:cNvPicPr>
            <a:picLocks noChangeAspect="1"/>
          </p:cNvPicPr>
          <p:nvPr/>
        </p:nvPicPr>
        <p:blipFill>
          <a:blip r:embed="rId7"/>
          <a:stretch>
            <a:fillRect/>
          </a:stretch>
        </p:blipFill>
        <p:spPr>
          <a:xfrm>
            <a:off x="8696811" y="5281548"/>
            <a:ext cx="2358225" cy="1068785"/>
          </a:xfrm>
          <a:prstGeom prst="rect">
            <a:avLst/>
          </a:prstGeom>
        </p:spPr>
      </p:pic>
      <p:pic>
        <p:nvPicPr>
          <p:cNvPr id="10" name="Afbeelding 9"/>
          <p:cNvPicPr>
            <a:picLocks noChangeAspect="1"/>
          </p:cNvPicPr>
          <p:nvPr/>
        </p:nvPicPr>
        <p:blipFill>
          <a:blip r:embed="rId8"/>
          <a:stretch>
            <a:fillRect/>
          </a:stretch>
        </p:blipFill>
        <p:spPr>
          <a:xfrm>
            <a:off x="5117230" y="5281548"/>
            <a:ext cx="2358225" cy="888891"/>
          </a:xfrm>
          <a:prstGeom prst="rect">
            <a:avLst/>
          </a:prstGeom>
        </p:spPr>
      </p:pic>
      <p:pic>
        <p:nvPicPr>
          <p:cNvPr id="11" name="Afbeelding 10"/>
          <p:cNvPicPr>
            <a:picLocks noChangeAspect="1"/>
          </p:cNvPicPr>
          <p:nvPr/>
        </p:nvPicPr>
        <p:blipFill>
          <a:blip r:embed="rId9"/>
          <a:stretch>
            <a:fillRect/>
          </a:stretch>
        </p:blipFill>
        <p:spPr>
          <a:xfrm>
            <a:off x="9714017" y="2431956"/>
            <a:ext cx="2391686" cy="2718891"/>
          </a:xfrm>
          <a:prstGeom prst="rect">
            <a:avLst/>
          </a:prstGeom>
        </p:spPr>
      </p:pic>
      <p:cxnSp>
        <p:nvCxnSpPr>
          <p:cNvPr id="13" name="Rechte verbindingslijn met pijl 12"/>
          <p:cNvCxnSpPr/>
          <p:nvPr/>
        </p:nvCxnSpPr>
        <p:spPr>
          <a:xfrm flipV="1">
            <a:off x="5640779" y="1199408"/>
            <a:ext cx="748146" cy="368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6210795" y="1650670"/>
            <a:ext cx="1264660" cy="380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94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130" y="357715"/>
            <a:ext cx="9404723" cy="770440"/>
          </a:xfrm>
        </p:spPr>
        <p:txBody>
          <a:bodyPr/>
          <a:lstStyle/>
          <a:p>
            <a:r>
              <a:rPr lang="nl-NL" dirty="0" smtClean="0"/>
              <a:t>USB 3 connectoren</a:t>
            </a:r>
            <a:endParaRPr lang="nl-NL" dirty="0"/>
          </a:p>
        </p:txBody>
      </p:sp>
      <p:sp>
        <p:nvSpPr>
          <p:cNvPr id="3" name="Tijdelijke aanduiding voor inhoud 2"/>
          <p:cNvSpPr>
            <a:spLocks noGrp="1"/>
          </p:cNvSpPr>
          <p:nvPr>
            <p:ph idx="1"/>
          </p:nvPr>
        </p:nvSpPr>
        <p:spPr>
          <a:xfrm>
            <a:off x="758928" y="1233520"/>
            <a:ext cx="7607045" cy="4195481"/>
          </a:xfrm>
        </p:spPr>
        <p:txBody>
          <a:bodyPr/>
          <a:lstStyle/>
          <a:p>
            <a:r>
              <a:rPr lang="nl-NL" dirty="0" smtClean="0"/>
              <a:t>Aangezien deze nieuwe standaard meer draden nodig heeft (9), en toch compatibel moet zijn met USB 2 zijn de klassieke connectoren aangepast.</a:t>
            </a:r>
          </a:p>
          <a:p>
            <a:pPr lvl="1"/>
            <a:r>
              <a:rPr lang="nl-NL" dirty="0" smtClean="0"/>
              <a:t>Type A  en type B. Type B kan 2 extra draden hebben (10 en 11) om extra voeding te kunnen geven.</a:t>
            </a:r>
          </a:p>
          <a:p>
            <a:pPr lvl="1"/>
            <a:r>
              <a:rPr lang="nl-NL" dirty="0" smtClean="0"/>
              <a:t>Micro B</a:t>
            </a:r>
          </a:p>
          <a:p>
            <a:pPr lvl="1"/>
            <a:r>
              <a:rPr lang="nl-NL" dirty="0" smtClean="0"/>
              <a:t>De mini komt in het </a:t>
            </a:r>
            <a:r>
              <a:rPr lang="nl-NL" dirty="0" err="1" smtClean="0"/>
              <a:t>usb</a:t>
            </a:r>
            <a:r>
              <a:rPr lang="nl-NL" dirty="0" smtClean="0"/>
              <a:t> 3 verhaal niet meer voor.</a:t>
            </a:r>
          </a:p>
          <a:p>
            <a:pPr lvl="1"/>
            <a:endParaRPr lang="nl-NL" dirty="0" smtClean="0"/>
          </a:p>
          <a:p>
            <a:pPr lvl="1"/>
            <a:r>
              <a:rPr lang="nl-NL" dirty="0" smtClean="0"/>
              <a:t>OPM:  USB 3 kan i.p.v. 500 mA nu 900 mA leveren en USB 3.1 gaat tot 2000mA</a:t>
            </a:r>
            <a:endParaRPr lang="nl-NL" dirty="0"/>
          </a:p>
        </p:txBody>
      </p:sp>
      <p:pic>
        <p:nvPicPr>
          <p:cNvPr id="4" name="Afbeelding 3"/>
          <p:cNvPicPr>
            <a:picLocks noChangeAspect="1"/>
          </p:cNvPicPr>
          <p:nvPr/>
        </p:nvPicPr>
        <p:blipFill>
          <a:blip r:embed="rId2"/>
          <a:stretch>
            <a:fillRect/>
          </a:stretch>
        </p:blipFill>
        <p:spPr>
          <a:xfrm>
            <a:off x="8365973" y="1969860"/>
            <a:ext cx="1829475" cy="899473"/>
          </a:xfrm>
          <a:prstGeom prst="rect">
            <a:avLst/>
          </a:prstGeom>
        </p:spPr>
      </p:pic>
      <p:pic>
        <p:nvPicPr>
          <p:cNvPr id="5" name="Afbeelding 4"/>
          <p:cNvPicPr>
            <a:picLocks noChangeAspect="1"/>
          </p:cNvPicPr>
          <p:nvPr/>
        </p:nvPicPr>
        <p:blipFill>
          <a:blip r:embed="rId3"/>
          <a:stretch>
            <a:fillRect/>
          </a:stretch>
        </p:blipFill>
        <p:spPr>
          <a:xfrm>
            <a:off x="10685428" y="1969860"/>
            <a:ext cx="1152675" cy="1269844"/>
          </a:xfrm>
          <a:prstGeom prst="rect">
            <a:avLst/>
          </a:prstGeom>
        </p:spPr>
      </p:pic>
      <p:pic>
        <p:nvPicPr>
          <p:cNvPr id="6" name="Afbeelding 5"/>
          <p:cNvPicPr>
            <a:picLocks noChangeAspect="1"/>
          </p:cNvPicPr>
          <p:nvPr/>
        </p:nvPicPr>
        <p:blipFill>
          <a:blip r:embed="rId4"/>
          <a:stretch>
            <a:fillRect/>
          </a:stretch>
        </p:blipFill>
        <p:spPr>
          <a:xfrm>
            <a:off x="8365973" y="3345069"/>
            <a:ext cx="3472130" cy="1905942"/>
          </a:xfrm>
          <a:prstGeom prst="rect">
            <a:avLst/>
          </a:prstGeom>
        </p:spPr>
      </p:pic>
    </p:spTree>
    <p:extLst>
      <p:ext uri="{BB962C8B-B14F-4D97-AF65-F5344CB8AC3E}">
        <p14:creationId xmlns:p14="http://schemas.microsoft.com/office/powerpoint/2010/main" val="2299384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637</TotalTime>
  <Words>1465</Words>
  <Application>Microsoft Office PowerPoint</Application>
  <PresentationFormat>Breedbeeld</PresentationFormat>
  <Paragraphs>151</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Century Gothic</vt:lpstr>
      <vt:lpstr>Wingdings 3</vt:lpstr>
      <vt:lpstr>Ion</vt:lpstr>
      <vt:lpstr>USB</vt:lpstr>
      <vt:lpstr>USB (Universal Serail Bus) Maar eerst een beetje geschiedenis</vt:lpstr>
      <vt:lpstr>PowerPoint-presentatie</vt:lpstr>
      <vt:lpstr>En dan nu USB   http://en.wikipedia.org/wiki/USB  http://www.weethet.nl/dutch/hardware_usb.php </vt:lpstr>
      <vt:lpstr>Waarom is USB serieel ???</vt:lpstr>
      <vt:lpstr>Beetje USB geschiedenis http://goudvis.awardspace.com/geschiedenis.html </vt:lpstr>
      <vt:lpstr>Overzicht van USB versie’s</vt:lpstr>
      <vt:lpstr>De USB connectoren</vt:lpstr>
      <vt:lpstr>USB 3 connectoren</vt:lpstr>
      <vt:lpstr>De nieuwste standaard USB-Type C</vt:lpstr>
      <vt:lpstr>De speciale functies met USB</vt:lpstr>
      <vt:lpstr>De speciale functies met USB</vt:lpstr>
      <vt:lpstr>USB 2.0 en kleine draagbare harde schijven</vt:lpstr>
      <vt:lpstr>USB hub http://nl.wikipedia.org/wiki/Hub_(hardware) </vt:lpstr>
      <vt:lpstr>USB type C hub</vt:lpstr>
      <vt:lpstr>USB is hot swappable (heet aansluitbaar ???)</vt:lpstr>
      <vt:lpstr>Tot zover USB</vt:lpstr>
    </vt:vector>
  </TitlesOfParts>
  <Company>Alduin Unattendeds 2014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USB</dc:title>
  <dc:creator>Herman</dc:creator>
  <cp:lastModifiedBy>Herman Hollebosch</cp:lastModifiedBy>
  <cp:revision>52</cp:revision>
  <dcterms:created xsi:type="dcterms:W3CDTF">2015-01-07T11:51:18Z</dcterms:created>
  <dcterms:modified xsi:type="dcterms:W3CDTF">2024-05-27T09:41:26Z</dcterms:modified>
</cp:coreProperties>
</file>