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5" r:id="rId15"/>
    <p:sldId id="269" r:id="rId16"/>
    <p:sldId id="278" r:id="rId17"/>
    <p:sldId id="279" r:id="rId18"/>
    <p:sldId id="270" r:id="rId19"/>
    <p:sldId id="271" r:id="rId20"/>
    <p:sldId id="272" r:id="rId21"/>
    <p:sldId id="273" r:id="rId22"/>
    <p:sldId id="274" r:id="rId23"/>
    <p:sldId id="276" r:id="rId24"/>
    <p:sldId id="277"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678" y="102"/>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nl-NL" smtClean="0"/>
              <a:t>Klik om de stijl te bewerken</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84A91067-893A-4F10-822D-3020672D7D32}" type="datetimeFigureOut">
              <a:rPr lang="en-US" smtClean="0"/>
              <a:t>11/25/2023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FD9B60-90F2-45EE-8099-123EFF6F5D7B}" type="slidenum">
              <a:rPr lang="en-US" smtClean="0"/>
              <a:t>‹nr.›</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528977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Tekststijl van het model bewerken</a:t>
            </a:r>
          </a:p>
        </p:txBody>
      </p:sp>
      <p:sp>
        <p:nvSpPr>
          <p:cNvPr id="3" name="Date Placeholder 2"/>
          <p:cNvSpPr>
            <a:spLocks noGrp="1"/>
          </p:cNvSpPr>
          <p:nvPr>
            <p:ph type="dt" sz="half" idx="10"/>
          </p:nvPr>
        </p:nvSpPr>
        <p:spPr/>
        <p:txBody>
          <a:bodyPr/>
          <a:lstStyle/>
          <a:p>
            <a:fld id="{84A91067-893A-4F10-822D-3020672D7D32}" type="datetimeFigureOut">
              <a:rPr lang="en-US" smtClean="0"/>
              <a:t>11/25/2023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2FD9B60-90F2-45EE-8099-123EFF6F5D7B}" type="slidenum">
              <a:rPr lang="en-US" smtClean="0"/>
              <a:t>‹nr.›</a:t>
            </a:fld>
            <a:endParaRPr lang="en-US"/>
          </a:p>
        </p:txBody>
      </p:sp>
    </p:spTree>
    <p:extLst>
      <p:ext uri="{BB962C8B-B14F-4D97-AF65-F5344CB8AC3E}">
        <p14:creationId xmlns:p14="http://schemas.microsoft.com/office/powerpoint/2010/main" val="15232784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nl-NL" smtClean="0"/>
              <a:t>Klik om de stijl te bewerken</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84A91067-893A-4F10-822D-3020672D7D32}" type="datetimeFigureOut">
              <a:rPr lang="en-US" smtClean="0"/>
              <a:t>11/25/2023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FD9B60-90F2-45EE-8099-123EFF6F5D7B}" type="slidenum">
              <a:rPr lang="en-US" smtClean="0"/>
              <a:t>‹nr.›</a:t>
            </a:fld>
            <a:endParaRPr lang="en-US"/>
          </a:p>
        </p:txBody>
      </p:sp>
    </p:spTree>
    <p:extLst>
      <p:ext uri="{BB962C8B-B14F-4D97-AF65-F5344CB8AC3E}">
        <p14:creationId xmlns:p14="http://schemas.microsoft.com/office/powerpoint/2010/main" val="23146413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nl-NL" smtClean="0"/>
              <a:t>Klik om de stijl te bewerken</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Tekststijl van het model bewerken</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84A91067-893A-4F10-822D-3020672D7D32}" type="datetimeFigureOut">
              <a:rPr lang="en-US" smtClean="0"/>
              <a:t>11/25/2023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FD9B60-90F2-45EE-8099-123EFF6F5D7B}" type="slidenum">
              <a:rPr lang="en-US" smtClean="0"/>
              <a:t>‹nr.›</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6865805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nl-NL" smtClean="0"/>
              <a:t>Klik om de stijl te bewerken</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84A91067-893A-4F10-822D-3020672D7D32}" type="datetimeFigureOut">
              <a:rPr lang="en-US" smtClean="0"/>
              <a:t>11/25/2023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FD9B60-90F2-45EE-8099-123EFF6F5D7B}" type="slidenum">
              <a:rPr lang="en-US" smtClean="0"/>
              <a:t>‹nr.›</a:t>
            </a:fld>
            <a:endParaRPr lang="en-US"/>
          </a:p>
        </p:txBody>
      </p:sp>
    </p:spTree>
    <p:extLst>
      <p:ext uri="{BB962C8B-B14F-4D97-AF65-F5344CB8AC3E}">
        <p14:creationId xmlns:p14="http://schemas.microsoft.com/office/powerpoint/2010/main" val="856548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nl-NL" smtClean="0"/>
              <a:t>Klik om de stijl te bewerken</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nl-NL" smtClean="0"/>
              <a:t>Tekststijl van het model bewerken</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84A91067-893A-4F10-822D-3020672D7D32}" type="datetimeFigureOut">
              <a:rPr lang="en-US" smtClean="0"/>
              <a:t>11/25/2023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FD9B60-90F2-45EE-8099-123EFF6F5D7B}" type="slidenum">
              <a:rPr lang="en-US" smtClean="0"/>
              <a:t>‹nr.›</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41533364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nl-NL" smtClean="0"/>
              <a:t>Klik om de stijl te bewerken</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nl-NL" smtClean="0"/>
              <a:t>Tekststijl van het model bewerken</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84A91067-893A-4F10-822D-3020672D7D32}" type="datetimeFigureOut">
              <a:rPr lang="en-US" smtClean="0"/>
              <a:t>11/25/2023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FD9B60-90F2-45EE-8099-123EFF6F5D7B}" type="slidenum">
              <a:rPr lang="en-US" smtClean="0"/>
              <a:t>‹nr.›</a:t>
            </a:fld>
            <a:endParaRPr lang="en-US"/>
          </a:p>
        </p:txBody>
      </p:sp>
    </p:spTree>
    <p:extLst>
      <p:ext uri="{BB962C8B-B14F-4D97-AF65-F5344CB8AC3E}">
        <p14:creationId xmlns:p14="http://schemas.microsoft.com/office/powerpoint/2010/main" val="14040465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ncho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84A91067-893A-4F10-822D-3020672D7D32}" type="datetimeFigureOut">
              <a:rPr lang="en-US" smtClean="0"/>
              <a:t>11/25/2023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FD9B60-90F2-45EE-8099-123EFF6F5D7B}" type="slidenum">
              <a:rPr lang="en-US" smtClean="0"/>
              <a:t>‹nr.›</a:t>
            </a:fld>
            <a:endParaRPr lang="en-US"/>
          </a:p>
        </p:txBody>
      </p:sp>
    </p:spTree>
    <p:extLst>
      <p:ext uri="{BB962C8B-B14F-4D97-AF65-F5344CB8AC3E}">
        <p14:creationId xmlns:p14="http://schemas.microsoft.com/office/powerpoint/2010/main" val="162832955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nl-NL" smtClean="0"/>
              <a:t>Klik om de stijl te bewerken</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84A91067-893A-4F10-822D-3020672D7D32}" type="datetimeFigureOut">
              <a:rPr lang="en-US" smtClean="0"/>
              <a:t>11/25/2023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FD9B60-90F2-45EE-8099-123EFF6F5D7B}" type="slidenum">
              <a:rPr lang="en-US" smtClean="0"/>
              <a:t>‹nr.›</a:t>
            </a:fld>
            <a:endParaRPr lang="en-US"/>
          </a:p>
        </p:txBody>
      </p:sp>
    </p:spTree>
    <p:extLst>
      <p:ext uri="{BB962C8B-B14F-4D97-AF65-F5344CB8AC3E}">
        <p14:creationId xmlns:p14="http://schemas.microsoft.com/office/powerpoint/2010/main" val="5079353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nchor="ct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84A91067-893A-4F10-822D-3020672D7D32}" type="datetimeFigureOut">
              <a:rPr lang="en-US" smtClean="0"/>
              <a:t>11/25/2023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FD9B60-90F2-45EE-8099-123EFF6F5D7B}" type="slidenum">
              <a:rPr lang="en-US" smtClean="0"/>
              <a:t>‹nr.›</a:t>
            </a:fld>
            <a:endParaRPr lang="en-US"/>
          </a:p>
        </p:txBody>
      </p:sp>
    </p:spTree>
    <p:extLst>
      <p:ext uri="{BB962C8B-B14F-4D97-AF65-F5344CB8AC3E}">
        <p14:creationId xmlns:p14="http://schemas.microsoft.com/office/powerpoint/2010/main" val="1279411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nl-NL" smtClean="0"/>
              <a:t>Klik om de stijl te bewerken</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84A91067-893A-4F10-822D-3020672D7D32}" type="datetimeFigureOut">
              <a:rPr lang="en-US" smtClean="0"/>
              <a:t>11/25/2023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FD9B60-90F2-45EE-8099-123EFF6F5D7B}" type="slidenum">
              <a:rPr lang="en-US" smtClean="0"/>
              <a:t>‹nr.›</a:t>
            </a:fld>
            <a:endParaRPr lang="en-US"/>
          </a:p>
        </p:txBody>
      </p:sp>
    </p:spTree>
    <p:extLst>
      <p:ext uri="{BB962C8B-B14F-4D97-AF65-F5344CB8AC3E}">
        <p14:creationId xmlns:p14="http://schemas.microsoft.com/office/powerpoint/2010/main" val="9534815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84A91067-893A-4F10-822D-3020672D7D32}" type="datetimeFigureOut">
              <a:rPr lang="en-US" smtClean="0"/>
              <a:t>11/25/2023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FD9B60-90F2-45EE-8099-123EFF6F5D7B}" type="slidenum">
              <a:rPr lang="en-US" smtClean="0"/>
              <a:t>‹nr.›</a:t>
            </a:fld>
            <a:endParaRPr lang="en-US"/>
          </a:p>
        </p:txBody>
      </p:sp>
    </p:spTree>
    <p:extLst>
      <p:ext uri="{BB962C8B-B14F-4D97-AF65-F5344CB8AC3E}">
        <p14:creationId xmlns:p14="http://schemas.microsoft.com/office/powerpoint/2010/main" val="9831664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84A91067-893A-4F10-822D-3020672D7D32}" type="datetimeFigureOut">
              <a:rPr lang="en-US" smtClean="0"/>
              <a:t>11/25/2023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2FD9B60-90F2-45EE-8099-123EFF6F5D7B}" type="slidenum">
              <a:rPr lang="en-US" smtClean="0"/>
              <a:t>‹nr.›</a:t>
            </a:fld>
            <a:endParaRPr lang="en-US"/>
          </a:p>
        </p:txBody>
      </p:sp>
    </p:spTree>
    <p:extLst>
      <p:ext uri="{BB962C8B-B14F-4D97-AF65-F5344CB8AC3E}">
        <p14:creationId xmlns:p14="http://schemas.microsoft.com/office/powerpoint/2010/main" val="31199447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84A91067-893A-4F10-822D-3020672D7D32}" type="datetimeFigureOut">
              <a:rPr lang="en-US" smtClean="0"/>
              <a:t>11/25/2023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2FD9B60-90F2-45EE-8099-123EFF6F5D7B}" type="slidenum">
              <a:rPr lang="en-US" smtClean="0"/>
              <a:t>‹nr.›</a:t>
            </a:fld>
            <a:endParaRPr lang="en-US"/>
          </a:p>
        </p:txBody>
      </p:sp>
    </p:spTree>
    <p:extLst>
      <p:ext uri="{BB962C8B-B14F-4D97-AF65-F5344CB8AC3E}">
        <p14:creationId xmlns:p14="http://schemas.microsoft.com/office/powerpoint/2010/main" val="15418441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A91067-893A-4F10-822D-3020672D7D32}" type="datetimeFigureOut">
              <a:rPr lang="en-US" smtClean="0"/>
              <a:t>11/25/2023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2FD9B60-90F2-45EE-8099-123EFF6F5D7B}" type="slidenum">
              <a:rPr lang="en-US" smtClean="0"/>
              <a:t>‹nr.›</a:t>
            </a:fld>
            <a:endParaRPr lang="en-US"/>
          </a:p>
        </p:txBody>
      </p:sp>
    </p:spTree>
    <p:extLst>
      <p:ext uri="{BB962C8B-B14F-4D97-AF65-F5344CB8AC3E}">
        <p14:creationId xmlns:p14="http://schemas.microsoft.com/office/powerpoint/2010/main" val="5740748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nl-NL" smtClean="0"/>
              <a:t>Klik om de stijl te bewerken</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84A91067-893A-4F10-822D-3020672D7D32}" type="datetimeFigureOut">
              <a:rPr lang="en-US" smtClean="0"/>
              <a:t>11/25/2023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FD9B60-90F2-45EE-8099-123EFF6F5D7B}" type="slidenum">
              <a:rPr lang="en-US" smtClean="0"/>
              <a:t>‹nr.›</a:t>
            </a:fld>
            <a:endParaRPr lang="en-US"/>
          </a:p>
        </p:txBody>
      </p:sp>
    </p:spTree>
    <p:extLst>
      <p:ext uri="{BB962C8B-B14F-4D97-AF65-F5344CB8AC3E}">
        <p14:creationId xmlns:p14="http://schemas.microsoft.com/office/powerpoint/2010/main" val="15247677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nl-NL" smtClean="0"/>
              <a:t>Klik om de stijl te bewerken</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84A91067-893A-4F10-822D-3020672D7D32}" type="datetimeFigureOut">
              <a:rPr lang="en-US" smtClean="0"/>
              <a:t>11/25/2023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FD9B60-90F2-45EE-8099-123EFF6F5D7B}" type="slidenum">
              <a:rPr lang="en-US" smtClean="0"/>
              <a:t>‹nr.›</a:t>
            </a:fld>
            <a:endParaRPr lang="en-US"/>
          </a:p>
        </p:txBody>
      </p:sp>
    </p:spTree>
    <p:extLst>
      <p:ext uri="{BB962C8B-B14F-4D97-AF65-F5344CB8AC3E}">
        <p14:creationId xmlns:p14="http://schemas.microsoft.com/office/powerpoint/2010/main" val="27677515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nl-NL" smtClean="0"/>
              <a:t>Klik om de stijl te bewerken</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84A91067-893A-4F10-822D-3020672D7D32}" type="datetimeFigureOut">
              <a:rPr lang="en-US" smtClean="0"/>
              <a:t>11/25/2023</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E2FD9B60-90F2-45EE-8099-123EFF6F5D7B}" type="slidenum">
              <a:rPr lang="en-US" smtClean="0"/>
              <a:t>‹nr.›</a:t>
            </a:fld>
            <a:endParaRPr lang="en-US"/>
          </a:p>
        </p:txBody>
      </p:sp>
    </p:spTree>
    <p:extLst>
      <p:ext uri="{BB962C8B-B14F-4D97-AF65-F5344CB8AC3E}">
        <p14:creationId xmlns:p14="http://schemas.microsoft.com/office/powerpoint/2010/main" val="2768302223"/>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 id="2147483701"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nl.hardware.info/artikel/4578/6/workshop-kopieer-hdd-naar-ssd-met-juiste-4k-alignment-alignment-goed-zetten"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097280" y="758952"/>
            <a:ext cx="10058400" cy="1158625"/>
          </a:xfrm>
        </p:spPr>
        <p:txBody>
          <a:bodyPr/>
          <a:lstStyle/>
          <a:p>
            <a:r>
              <a:rPr lang="nl-BE" dirty="0" smtClean="0"/>
              <a:t>SSD</a:t>
            </a:r>
            <a:endParaRPr lang="en-US" dirty="0"/>
          </a:p>
        </p:txBody>
      </p:sp>
      <p:sp>
        <p:nvSpPr>
          <p:cNvPr id="3" name="Ondertitel 2"/>
          <p:cNvSpPr>
            <a:spLocks noGrp="1"/>
          </p:cNvSpPr>
          <p:nvPr>
            <p:ph type="subTitle" idx="1"/>
          </p:nvPr>
        </p:nvSpPr>
        <p:spPr>
          <a:xfrm>
            <a:off x="684212" y="3843867"/>
            <a:ext cx="3727990" cy="1947333"/>
          </a:xfrm>
        </p:spPr>
        <p:txBody>
          <a:bodyPr/>
          <a:lstStyle/>
          <a:p>
            <a:r>
              <a:rPr lang="nl-BE" dirty="0" err="1" smtClean="0">
                <a:solidFill>
                  <a:schemeClr val="bg1"/>
                </a:solidFill>
              </a:rPr>
              <a:t>In’s</a:t>
            </a:r>
            <a:r>
              <a:rPr lang="nl-BE" dirty="0" smtClean="0">
                <a:solidFill>
                  <a:schemeClr val="bg1"/>
                </a:solidFill>
              </a:rPr>
              <a:t> en </a:t>
            </a:r>
            <a:r>
              <a:rPr lang="nl-BE" dirty="0" err="1" smtClean="0">
                <a:solidFill>
                  <a:schemeClr val="bg1"/>
                </a:solidFill>
              </a:rPr>
              <a:t>out’s</a:t>
            </a:r>
            <a:endParaRPr lang="en-US" dirty="0">
              <a:solidFill>
                <a:schemeClr val="bg1"/>
              </a:solidFill>
            </a:endParaRPr>
          </a:p>
        </p:txBody>
      </p:sp>
      <p:pic>
        <p:nvPicPr>
          <p:cNvPr id="1026" name="Picture 2" descr="Samsung 990 Pro Heatsink 2TB M.2 SSD Main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93727" y="4428677"/>
            <a:ext cx="4762500" cy="14573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3420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2000"/>
                                  </p:stCondLst>
                                  <p:childTnLst>
                                    <p:set>
                                      <p:cBhvr>
                                        <p:cTn id="6" dur="1" fill="hold">
                                          <p:stCondLst>
                                            <p:cond delay="0"/>
                                          </p:stCondLst>
                                        </p:cTn>
                                        <p:tgtEl>
                                          <p:spTgt spid="1026"/>
                                        </p:tgtEl>
                                        <p:attrNameLst>
                                          <p:attrName>style.visibility</p:attrName>
                                        </p:attrNameLst>
                                      </p:cBhvr>
                                      <p:to>
                                        <p:strVal val="visible"/>
                                      </p:to>
                                    </p:set>
                                    <p:animEffect transition="in" filter="barn(inVertical)">
                                      <p:cBhvr>
                                        <p:cTn id="7" dur="225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4212" y="483504"/>
            <a:ext cx="8534400" cy="936924"/>
          </a:xfrm>
        </p:spPr>
        <p:txBody>
          <a:bodyPr/>
          <a:lstStyle/>
          <a:p>
            <a:r>
              <a:rPr lang="nl-BE" b="1" dirty="0"/>
              <a:t>Nadelen </a:t>
            </a:r>
            <a:r>
              <a:rPr lang="nl-BE" b="1" dirty="0" smtClean="0"/>
              <a:t>(2</a:t>
            </a:r>
            <a:r>
              <a:rPr lang="nl-BE" b="1" baseline="30000" dirty="0" smtClean="0"/>
              <a:t>e</a:t>
            </a:r>
            <a:r>
              <a:rPr lang="nl-BE" b="1" dirty="0" smtClean="0"/>
              <a:t> </a:t>
            </a:r>
            <a:r>
              <a:rPr lang="nl-BE" b="1" dirty="0"/>
              <a:t>nadeel)</a:t>
            </a:r>
            <a:endParaRPr lang="en-US" dirty="0"/>
          </a:p>
        </p:txBody>
      </p:sp>
      <p:sp>
        <p:nvSpPr>
          <p:cNvPr id="3" name="Tijdelijke aanduiding voor inhoud 2"/>
          <p:cNvSpPr>
            <a:spLocks noGrp="1"/>
          </p:cNvSpPr>
          <p:nvPr>
            <p:ph idx="1"/>
          </p:nvPr>
        </p:nvSpPr>
        <p:spPr>
          <a:xfrm>
            <a:off x="684212" y="1420428"/>
            <a:ext cx="10883392" cy="4900473"/>
          </a:xfrm>
        </p:spPr>
        <p:txBody>
          <a:bodyPr/>
          <a:lstStyle/>
          <a:p>
            <a:r>
              <a:rPr lang="nl-BE" dirty="0">
                <a:solidFill>
                  <a:schemeClr val="bg1"/>
                </a:solidFill>
              </a:rPr>
              <a:t>D</a:t>
            </a:r>
            <a:r>
              <a:rPr lang="nl-BE" dirty="0" smtClean="0">
                <a:solidFill>
                  <a:schemeClr val="bg1"/>
                </a:solidFill>
              </a:rPr>
              <a:t>e </a:t>
            </a:r>
            <a:r>
              <a:rPr lang="nl-BE" dirty="0">
                <a:solidFill>
                  <a:schemeClr val="bg1"/>
                </a:solidFill>
              </a:rPr>
              <a:t>levensduur van het flashgeheugen wordt verkort. Flashgeheugen kan per definitie slechts een bepaald aantal keer worden beschreven, totdat het verschil tussen 0 en 1 door restlading niet meer goed is vast te </a:t>
            </a:r>
            <a:r>
              <a:rPr lang="nl-BE" dirty="0" smtClean="0">
                <a:solidFill>
                  <a:schemeClr val="bg1"/>
                </a:solidFill>
              </a:rPr>
              <a:t>stellen.</a:t>
            </a:r>
          </a:p>
          <a:p>
            <a:r>
              <a:rPr lang="nl-BE" dirty="0">
                <a:solidFill>
                  <a:schemeClr val="bg1"/>
                </a:solidFill>
              </a:rPr>
              <a:t>Hoe dan ook, bij </a:t>
            </a:r>
            <a:r>
              <a:rPr lang="nl-BE" dirty="0" err="1">
                <a:solidFill>
                  <a:schemeClr val="bg1"/>
                </a:solidFill>
              </a:rPr>
              <a:t>nand</a:t>
            </a:r>
            <a:r>
              <a:rPr lang="nl-BE" dirty="0">
                <a:solidFill>
                  <a:schemeClr val="bg1"/>
                </a:solidFill>
              </a:rPr>
              <a:t> met meer bits en dus meer spanningsniveaus, komt het moment dat twee naastliggende niveaus niet meer van elkaar kunnen worden onderscheiden steeds eerder. Er is immers een veel kleinere marge dan bij </a:t>
            </a:r>
            <a:r>
              <a:rPr lang="nl-BE" dirty="0" err="1">
                <a:solidFill>
                  <a:schemeClr val="bg1"/>
                </a:solidFill>
              </a:rPr>
              <a:t>slc</a:t>
            </a:r>
            <a:r>
              <a:rPr lang="nl-BE" dirty="0">
                <a:solidFill>
                  <a:schemeClr val="bg1"/>
                </a:solidFill>
              </a:rPr>
              <a:t>-geheugen</a:t>
            </a:r>
            <a:r>
              <a:rPr lang="nl-BE" dirty="0" smtClean="0">
                <a:solidFill>
                  <a:schemeClr val="bg1"/>
                </a:solidFill>
              </a:rPr>
              <a:t>.</a:t>
            </a:r>
            <a:endParaRPr lang="en-US" dirty="0">
              <a:solidFill>
                <a:schemeClr val="bg1"/>
              </a:solidFill>
            </a:endParaRPr>
          </a:p>
        </p:txBody>
      </p:sp>
    </p:spTree>
    <p:extLst>
      <p:ext uri="{BB962C8B-B14F-4D97-AF65-F5344CB8AC3E}">
        <p14:creationId xmlns:p14="http://schemas.microsoft.com/office/powerpoint/2010/main" val="23530401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4212" y="590036"/>
            <a:ext cx="8534400" cy="1096722"/>
          </a:xfrm>
        </p:spPr>
        <p:txBody>
          <a:bodyPr/>
          <a:lstStyle/>
          <a:p>
            <a:r>
              <a:rPr lang="nl-BE" dirty="0" smtClean="0"/>
              <a:t>Nog meer bits in een </a:t>
            </a:r>
            <a:r>
              <a:rPr lang="nl-BE" dirty="0" err="1" smtClean="0"/>
              <a:t>ssd</a:t>
            </a:r>
            <a:r>
              <a:rPr lang="nl-BE" dirty="0" smtClean="0"/>
              <a:t>.</a:t>
            </a:r>
            <a:endParaRPr lang="en-US" dirty="0"/>
          </a:p>
        </p:txBody>
      </p:sp>
      <p:sp>
        <p:nvSpPr>
          <p:cNvPr id="3" name="Tijdelijke aanduiding voor inhoud 2"/>
          <p:cNvSpPr>
            <a:spLocks noGrp="1"/>
          </p:cNvSpPr>
          <p:nvPr>
            <p:ph idx="1"/>
          </p:nvPr>
        </p:nvSpPr>
        <p:spPr>
          <a:xfrm>
            <a:off x="684212" y="1811045"/>
            <a:ext cx="10714716" cy="4194535"/>
          </a:xfrm>
        </p:spPr>
        <p:txBody>
          <a:bodyPr/>
          <a:lstStyle/>
          <a:p>
            <a:r>
              <a:rPr lang="nl-BE" dirty="0">
                <a:solidFill>
                  <a:schemeClr val="bg1"/>
                </a:solidFill>
              </a:rPr>
              <a:t>H</a:t>
            </a:r>
            <a:r>
              <a:rPr lang="nl-BE" dirty="0" smtClean="0">
                <a:solidFill>
                  <a:schemeClr val="bg1"/>
                </a:solidFill>
              </a:rPr>
              <a:t>et </a:t>
            </a:r>
            <a:r>
              <a:rPr lang="nl-BE" dirty="0">
                <a:solidFill>
                  <a:schemeClr val="bg1"/>
                </a:solidFill>
              </a:rPr>
              <a:t>verkleinen van het </a:t>
            </a:r>
            <a:r>
              <a:rPr lang="nl-BE" dirty="0" smtClean="0">
                <a:solidFill>
                  <a:schemeClr val="bg1"/>
                </a:solidFill>
              </a:rPr>
              <a:t>productieproces, meer bits op een gelijk oppervlak.</a:t>
            </a:r>
          </a:p>
          <a:p>
            <a:r>
              <a:rPr lang="nl-BE" dirty="0">
                <a:solidFill>
                  <a:schemeClr val="bg1"/>
                </a:solidFill>
              </a:rPr>
              <a:t>Bij de moeizame overstap naar productieprocessen van ordegrootte 20nm kwamen de geheugenfabrikanten echter tot de conclusie dat verdere verkleining een te grote impact zou hebben op de levensduur. </a:t>
            </a:r>
            <a:endParaRPr lang="nl-BE" dirty="0" smtClean="0">
              <a:solidFill>
                <a:schemeClr val="bg1"/>
              </a:solidFill>
            </a:endParaRPr>
          </a:p>
          <a:p>
            <a:r>
              <a:rPr lang="nl-BE" dirty="0">
                <a:solidFill>
                  <a:schemeClr val="bg1"/>
                </a:solidFill>
              </a:rPr>
              <a:t>Met het fysiek kleiner worden van geheugencellen neemt de hoeveelheid restlading waartegen ze bestand zijn immers in rap tempo af</a:t>
            </a:r>
            <a:r>
              <a:rPr lang="nl-BE" dirty="0" smtClean="0">
                <a:solidFill>
                  <a:schemeClr val="bg1"/>
                </a:solidFill>
              </a:rPr>
              <a:t>.</a:t>
            </a:r>
          </a:p>
          <a:p>
            <a:r>
              <a:rPr lang="nl-BE" dirty="0">
                <a:solidFill>
                  <a:schemeClr val="bg1"/>
                </a:solidFill>
              </a:rPr>
              <a:t>Sindsdien worden geheugencellen daarom niet of nauwelijks nog kleiner gemaakt om de dichtheid te verhogen, maar worden er meerdere lagen geheugencellen bovenop elkaar geplaatst.</a:t>
            </a:r>
            <a:endParaRPr lang="en-US" dirty="0">
              <a:solidFill>
                <a:schemeClr val="bg1"/>
              </a:solidFill>
            </a:endParaRPr>
          </a:p>
        </p:txBody>
      </p:sp>
    </p:spTree>
    <p:extLst>
      <p:ext uri="{BB962C8B-B14F-4D97-AF65-F5344CB8AC3E}">
        <p14:creationId xmlns:p14="http://schemas.microsoft.com/office/powerpoint/2010/main" val="12120943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4212" y="536770"/>
            <a:ext cx="5423626" cy="1052334"/>
          </a:xfrm>
        </p:spPr>
        <p:txBody>
          <a:bodyPr>
            <a:normAutofit fontScale="90000"/>
          </a:bodyPr>
          <a:lstStyle/>
          <a:p>
            <a:r>
              <a:rPr lang="nl-BE" b="1" dirty="0"/>
              <a:t>3D V-NAND: de hoogte in met </a:t>
            </a:r>
            <a:r>
              <a:rPr lang="nl-BE" b="1" dirty="0" smtClean="0"/>
              <a:t>flash-opslag</a:t>
            </a:r>
            <a:endParaRPr lang="en-US" dirty="0"/>
          </a:p>
        </p:txBody>
      </p:sp>
      <p:sp>
        <p:nvSpPr>
          <p:cNvPr id="3" name="Tijdelijke aanduiding voor inhoud 2"/>
          <p:cNvSpPr>
            <a:spLocks noGrp="1"/>
          </p:cNvSpPr>
          <p:nvPr>
            <p:ph idx="1"/>
          </p:nvPr>
        </p:nvSpPr>
        <p:spPr>
          <a:xfrm>
            <a:off x="684212" y="3950563"/>
            <a:ext cx="11034312" cy="2547890"/>
          </a:xfrm>
        </p:spPr>
        <p:txBody>
          <a:bodyPr/>
          <a:lstStyle/>
          <a:p>
            <a:r>
              <a:rPr lang="nl-BE" dirty="0">
                <a:solidFill>
                  <a:schemeClr val="bg1"/>
                </a:solidFill>
              </a:rPr>
              <a:t>Samsung heeft voor haar tweede generatie 3D V-NAND een “ouderwets” 40 nm procedé gebruikt. Daardoor is er meer ruimte tussen geheugencellen en zijn er veel minder problemen met storing</a:t>
            </a:r>
            <a:r>
              <a:rPr lang="nl-BE" dirty="0" smtClean="0">
                <a:solidFill>
                  <a:schemeClr val="bg1"/>
                </a:solidFill>
              </a:rPr>
              <a:t>.</a:t>
            </a:r>
          </a:p>
          <a:p>
            <a:r>
              <a:rPr lang="nl-BE" dirty="0" smtClean="0">
                <a:solidFill>
                  <a:schemeClr val="bg1"/>
                </a:solidFill>
              </a:rPr>
              <a:t>Het verlies in hoeveelheid data wordt door de meerdere lagen opgevangen.</a:t>
            </a:r>
          </a:p>
          <a:p>
            <a:r>
              <a:rPr lang="nl-BE" dirty="0">
                <a:solidFill>
                  <a:schemeClr val="bg1"/>
                </a:solidFill>
              </a:rPr>
              <a:t>Daarnaast blijft natuurlijk de mogelijkheid open om ook 3D V-NAND op een kleiner procedé te maken, wat eenvoudiger zal worden naarmate de techniek volwassener wordt</a:t>
            </a:r>
            <a:r>
              <a:rPr lang="nl-BE" dirty="0" smtClean="0">
                <a:solidFill>
                  <a:schemeClr val="bg1"/>
                </a:solidFill>
              </a:rPr>
              <a:t>.</a:t>
            </a:r>
            <a:endParaRPr lang="en-US" dirty="0">
              <a:solidFill>
                <a:schemeClr val="bg1"/>
              </a:solidFill>
            </a:endParaRPr>
          </a:p>
        </p:txBody>
      </p:sp>
      <p:pic>
        <p:nvPicPr>
          <p:cNvPr id="4" name="Afbeelding 3" descr="https://content.hwigroup.net/images/editorial/600/085474_3d-nand.jpg"/>
          <p:cNvPicPr/>
          <p:nvPr/>
        </p:nvPicPr>
        <p:blipFill>
          <a:blip r:embed="rId2">
            <a:extLst>
              <a:ext uri="{28A0092B-C50C-407E-A947-70E740481C1C}">
                <a14:useLocalDpi xmlns:a14="http://schemas.microsoft.com/office/drawing/2010/main" val="0"/>
              </a:ext>
            </a:extLst>
          </a:blip>
          <a:srcRect/>
          <a:stretch>
            <a:fillRect/>
          </a:stretch>
        </p:blipFill>
        <p:spPr bwMode="auto">
          <a:xfrm>
            <a:off x="6480700" y="278779"/>
            <a:ext cx="5050754" cy="3671784"/>
          </a:xfrm>
          <a:prstGeom prst="rect">
            <a:avLst/>
          </a:prstGeom>
          <a:noFill/>
          <a:ln>
            <a:noFill/>
          </a:ln>
        </p:spPr>
      </p:pic>
    </p:spTree>
    <p:extLst>
      <p:ext uri="{BB962C8B-B14F-4D97-AF65-F5344CB8AC3E}">
        <p14:creationId xmlns:p14="http://schemas.microsoft.com/office/powerpoint/2010/main" val="18074272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4212" y="483503"/>
            <a:ext cx="8534400" cy="794881"/>
          </a:xfrm>
        </p:spPr>
        <p:txBody>
          <a:bodyPr/>
          <a:lstStyle/>
          <a:p>
            <a:r>
              <a:rPr lang="nl-BE" dirty="0"/>
              <a:t>Het trim-commando</a:t>
            </a:r>
            <a:endParaRPr lang="en-US" dirty="0"/>
          </a:p>
        </p:txBody>
      </p:sp>
      <p:sp>
        <p:nvSpPr>
          <p:cNvPr id="3" name="Tijdelijke aanduiding voor inhoud 2"/>
          <p:cNvSpPr>
            <a:spLocks noGrp="1"/>
          </p:cNvSpPr>
          <p:nvPr>
            <p:ph idx="1"/>
          </p:nvPr>
        </p:nvSpPr>
        <p:spPr>
          <a:xfrm>
            <a:off x="684212" y="1429306"/>
            <a:ext cx="10839004" cy="4487498"/>
          </a:xfrm>
        </p:spPr>
        <p:txBody>
          <a:bodyPr/>
          <a:lstStyle/>
          <a:p>
            <a:r>
              <a:rPr lang="nl-BE" dirty="0" smtClean="0">
                <a:solidFill>
                  <a:schemeClr val="bg1"/>
                </a:solidFill>
              </a:rPr>
              <a:t>Als </a:t>
            </a:r>
            <a:r>
              <a:rPr lang="nl-BE" dirty="0" err="1" smtClean="0">
                <a:solidFill>
                  <a:schemeClr val="bg1"/>
                </a:solidFill>
              </a:rPr>
              <a:t>windows</a:t>
            </a:r>
            <a:r>
              <a:rPr lang="nl-BE" dirty="0" smtClean="0">
                <a:solidFill>
                  <a:schemeClr val="bg1"/>
                </a:solidFill>
              </a:rPr>
              <a:t> een file wist, wordt dit niet echt gewist. Voor een HDD is dit geen probleem. Voor een SSD is dit een aanslag op de volgende schrijfactie.</a:t>
            </a:r>
          </a:p>
          <a:p>
            <a:r>
              <a:rPr lang="nl-BE" dirty="0" smtClean="0">
                <a:solidFill>
                  <a:schemeClr val="bg1"/>
                </a:solidFill>
              </a:rPr>
              <a:t>Het trim commando voert dus de echte wis actie uit gedurende een moment van “stilte” waarna een volgende schrijfactie zonder snelheidsverlies kan plaatsvinden.</a:t>
            </a:r>
          </a:p>
          <a:p>
            <a:r>
              <a:rPr lang="nl-BE" dirty="0">
                <a:solidFill>
                  <a:schemeClr val="bg1"/>
                </a:solidFill>
              </a:rPr>
              <a:t>Ondersteuning hiervoor zit sinds Windows 7 in het besturingssysteem van Microsoft, en sinds 2011 ook in </a:t>
            </a:r>
            <a:r>
              <a:rPr lang="nl-BE" dirty="0" err="1" smtClean="0">
                <a:solidFill>
                  <a:schemeClr val="bg1"/>
                </a:solidFill>
              </a:rPr>
              <a:t>macOS</a:t>
            </a:r>
            <a:r>
              <a:rPr lang="nl-BE" dirty="0" smtClean="0">
                <a:solidFill>
                  <a:schemeClr val="bg1"/>
                </a:solidFill>
              </a:rPr>
              <a:t>.</a:t>
            </a:r>
            <a:endParaRPr lang="en-US" dirty="0">
              <a:solidFill>
                <a:schemeClr val="bg1"/>
              </a:solidFill>
            </a:endParaRPr>
          </a:p>
        </p:txBody>
      </p:sp>
    </p:spTree>
    <p:extLst>
      <p:ext uri="{BB962C8B-B14F-4D97-AF65-F5344CB8AC3E}">
        <p14:creationId xmlns:p14="http://schemas.microsoft.com/office/powerpoint/2010/main" val="20741710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4212" y="447992"/>
            <a:ext cx="6595477" cy="999068"/>
          </a:xfrm>
        </p:spPr>
        <p:txBody>
          <a:bodyPr>
            <a:normAutofit fontScale="90000"/>
          </a:bodyPr>
          <a:lstStyle/>
          <a:p>
            <a:r>
              <a:rPr lang="nl-BE" b="1" dirty="0"/>
              <a:t>De achilleshiel: pages en </a:t>
            </a:r>
            <a:r>
              <a:rPr lang="nl-BE" b="1" dirty="0" err="1"/>
              <a:t>blocks</a:t>
            </a:r>
            <a:endParaRPr lang="en-US" dirty="0"/>
          </a:p>
        </p:txBody>
      </p:sp>
      <p:sp>
        <p:nvSpPr>
          <p:cNvPr id="3" name="Tijdelijke aanduiding voor inhoud 2"/>
          <p:cNvSpPr>
            <a:spLocks noGrp="1"/>
          </p:cNvSpPr>
          <p:nvPr>
            <p:ph idx="1"/>
          </p:nvPr>
        </p:nvSpPr>
        <p:spPr>
          <a:xfrm>
            <a:off x="684212" y="1571348"/>
            <a:ext cx="6868795" cy="3622089"/>
          </a:xfrm>
        </p:spPr>
        <p:txBody>
          <a:bodyPr/>
          <a:lstStyle/>
          <a:p>
            <a:r>
              <a:rPr lang="nl-BE" dirty="0">
                <a:solidFill>
                  <a:schemeClr val="bg1"/>
                </a:solidFill>
              </a:rPr>
              <a:t>Bij moderne flashchips zijn de cellen gegroepeerd in </a:t>
            </a:r>
            <a:r>
              <a:rPr lang="nl-BE" i="1" dirty="0">
                <a:solidFill>
                  <a:schemeClr val="bg1"/>
                </a:solidFill>
              </a:rPr>
              <a:t>pages</a:t>
            </a:r>
            <a:r>
              <a:rPr lang="nl-BE" dirty="0">
                <a:solidFill>
                  <a:schemeClr val="bg1"/>
                </a:solidFill>
              </a:rPr>
              <a:t> van 4 kilobyte of een veelvoud </a:t>
            </a:r>
            <a:r>
              <a:rPr lang="nl-BE" dirty="0" smtClean="0">
                <a:solidFill>
                  <a:schemeClr val="bg1"/>
                </a:solidFill>
              </a:rPr>
              <a:t>daarvan.</a:t>
            </a:r>
          </a:p>
          <a:p>
            <a:r>
              <a:rPr lang="nl-BE" dirty="0" smtClean="0">
                <a:solidFill>
                  <a:schemeClr val="bg1"/>
                </a:solidFill>
              </a:rPr>
              <a:t> </a:t>
            </a:r>
            <a:r>
              <a:rPr lang="nl-BE" dirty="0">
                <a:solidFill>
                  <a:schemeClr val="bg1"/>
                </a:solidFill>
              </a:rPr>
              <a:t>Een page is de kleinste hoeveelheid data die kan worden uitgelezen of beschreven. Zelfs voor de kleinste aanpassing moet de page compleet worden uitgelezen en opnieuw </a:t>
            </a:r>
            <a:r>
              <a:rPr lang="nl-BE" dirty="0" smtClean="0">
                <a:solidFill>
                  <a:schemeClr val="bg1"/>
                </a:solidFill>
              </a:rPr>
              <a:t>geschreven.</a:t>
            </a:r>
          </a:p>
          <a:p>
            <a:r>
              <a:rPr lang="nl-BE" dirty="0">
                <a:solidFill>
                  <a:schemeClr val="bg1"/>
                </a:solidFill>
              </a:rPr>
              <a:t>Dé achilleshiel van flashgeheugen is echter dat er weliswaar per page kan worden gelezen en geschreven, maar niet kan worden </a:t>
            </a:r>
            <a:r>
              <a:rPr lang="nl-BE" i="1" dirty="0">
                <a:solidFill>
                  <a:schemeClr val="bg1"/>
                </a:solidFill>
              </a:rPr>
              <a:t>herschreven</a:t>
            </a:r>
            <a:r>
              <a:rPr lang="nl-BE" dirty="0">
                <a:solidFill>
                  <a:schemeClr val="bg1"/>
                </a:solidFill>
              </a:rPr>
              <a:t>. Dat kan uitsluitend per </a:t>
            </a:r>
            <a:r>
              <a:rPr lang="nl-BE" i="1" dirty="0" smtClean="0">
                <a:solidFill>
                  <a:schemeClr val="bg1"/>
                </a:solidFill>
              </a:rPr>
              <a:t>block</a:t>
            </a:r>
            <a:r>
              <a:rPr lang="en-US" dirty="0" smtClean="0">
                <a:solidFill>
                  <a:schemeClr val="bg1"/>
                </a:solidFill>
              </a:rPr>
              <a:t>.</a:t>
            </a:r>
            <a:endParaRPr lang="en-US" dirty="0">
              <a:solidFill>
                <a:schemeClr val="bg1"/>
              </a:solidFill>
            </a:endParaRPr>
          </a:p>
        </p:txBody>
      </p:sp>
      <p:pic>
        <p:nvPicPr>
          <p:cNvPr id="4" name="Afbeelding 3" descr="https://content.hwigroup.net/images/editorial/600/085481_ssd-block-page-plane.jpg"/>
          <p:cNvPicPr/>
          <p:nvPr/>
        </p:nvPicPr>
        <p:blipFill>
          <a:blip r:embed="rId2">
            <a:extLst>
              <a:ext uri="{28A0092B-C50C-407E-A947-70E740481C1C}">
                <a14:useLocalDpi xmlns:a14="http://schemas.microsoft.com/office/drawing/2010/main" val="0"/>
              </a:ext>
            </a:extLst>
          </a:blip>
          <a:srcRect/>
          <a:stretch>
            <a:fillRect/>
          </a:stretch>
        </p:blipFill>
        <p:spPr bwMode="auto">
          <a:xfrm>
            <a:off x="7553007" y="119833"/>
            <a:ext cx="4401185" cy="3930650"/>
          </a:xfrm>
          <a:prstGeom prst="rect">
            <a:avLst/>
          </a:prstGeom>
          <a:noFill/>
          <a:ln>
            <a:noFill/>
          </a:ln>
        </p:spPr>
      </p:pic>
      <p:sp>
        <p:nvSpPr>
          <p:cNvPr id="5" name="Tekstvak 4"/>
          <p:cNvSpPr txBox="1"/>
          <p:nvPr/>
        </p:nvSpPr>
        <p:spPr>
          <a:xfrm>
            <a:off x="7519511" y="3993108"/>
            <a:ext cx="4401185" cy="1200329"/>
          </a:xfrm>
          <a:prstGeom prst="rect">
            <a:avLst/>
          </a:prstGeom>
          <a:noFill/>
        </p:spPr>
        <p:txBody>
          <a:bodyPr wrap="square" rtlCol="0">
            <a:spAutoFit/>
          </a:bodyPr>
          <a:lstStyle/>
          <a:p>
            <a:r>
              <a:rPr lang="nl-BE" i="1" dirty="0"/>
              <a:t>Een versimpelde weergave van hoe pages, </a:t>
            </a:r>
            <a:r>
              <a:rPr lang="nl-BE" i="1" dirty="0" err="1"/>
              <a:t>blocks</a:t>
            </a:r>
            <a:r>
              <a:rPr lang="nl-BE" i="1" dirty="0"/>
              <a:t> en </a:t>
            </a:r>
            <a:r>
              <a:rPr lang="nl-BE" i="1" dirty="0" err="1"/>
              <a:t>planes</a:t>
            </a:r>
            <a:r>
              <a:rPr lang="nl-BE" i="1" dirty="0"/>
              <a:t> zich tot elkaar verhouden binnen één die (chip</a:t>
            </a:r>
            <a:r>
              <a:rPr lang="nl-BE" i="1" dirty="0" smtClean="0"/>
              <a:t>).</a:t>
            </a:r>
            <a:endParaRPr lang="en-US" dirty="0"/>
          </a:p>
        </p:txBody>
      </p:sp>
      <p:sp>
        <p:nvSpPr>
          <p:cNvPr id="6" name="Tijdelijke aanduiding voor inhoud 2"/>
          <p:cNvSpPr txBox="1">
            <a:spLocks/>
          </p:cNvSpPr>
          <p:nvPr/>
        </p:nvSpPr>
        <p:spPr>
          <a:xfrm>
            <a:off x="684212" y="5193437"/>
            <a:ext cx="11202988" cy="1413611"/>
          </a:xfrm>
          <a:prstGeom prst="rect">
            <a:avLst/>
          </a:prstGeom>
        </p:spPr>
        <p:txBody>
          <a:bodyPr vert="horz" lIns="91440" tIns="45720" rIns="91440" bIns="45720" rtlCol="0" anchor="ctr">
            <a:normAutofit fontScale="92500" lnSpcReduction="10000"/>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r>
              <a:rPr lang="nl-BE" dirty="0">
                <a:solidFill>
                  <a:schemeClr val="bg1"/>
                </a:solidFill>
              </a:rPr>
              <a:t>Is er eenmaal zo veel geschreven dat de capaciteit van de drive is bereikt, dan moet de </a:t>
            </a:r>
            <a:r>
              <a:rPr lang="nl-BE" dirty="0" err="1">
                <a:solidFill>
                  <a:schemeClr val="bg1"/>
                </a:solidFill>
              </a:rPr>
              <a:t>ssd</a:t>
            </a:r>
            <a:r>
              <a:rPr lang="nl-BE" dirty="0">
                <a:solidFill>
                  <a:schemeClr val="bg1"/>
                </a:solidFill>
              </a:rPr>
              <a:t> voor elke schrijfactie een flinke onderneming uitvoeren. Hij moet op zoek naar een block met (inmiddels weer) lege pages, de inhoud daarvan kopiëren naar de cache, het volledige block wissen en tot slot de combinatie van de oude en nieuwe pages naar dit block schrijven.</a:t>
            </a:r>
            <a:endParaRPr lang="en-US" dirty="0">
              <a:solidFill>
                <a:schemeClr val="bg1"/>
              </a:solidFill>
            </a:endParaRPr>
          </a:p>
        </p:txBody>
      </p:sp>
    </p:spTree>
    <p:extLst>
      <p:ext uri="{BB962C8B-B14F-4D97-AF65-F5344CB8AC3E}">
        <p14:creationId xmlns:p14="http://schemas.microsoft.com/office/powerpoint/2010/main" val="11194072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4212" y="527893"/>
            <a:ext cx="8534400" cy="768247"/>
          </a:xfrm>
        </p:spPr>
        <p:txBody>
          <a:bodyPr/>
          <a:lstStyle/>
          <a:p>
            <a:r>
              <a:rPr lang="nl-BE" dirty="0" err="1"/>
              <a:t>garbage</a:t>
            </a:r>
            <a:r>
              <a:rPr lang="nl-BE" dirty="0"/>
              <a:t> </a:t>
            </a:r>
            <a:r>
              <a:rPr lang="nl-BE" dirty="0" err="1"/>
              <a:t>collection</a:t>
            </a:r>
            <a:r>
              <a:rPr lang="nl-BE" dirty="0"/>
              <a:t> </a:t>
            </a:r>
            <a:endParaRPr lang="en-US" dirty="0"/>
          </a:p>
        </p:txBody>
      </p:sp>
      <p:sp>
        <p:nvSpPr>
          <p:cNvPr id="3" name="Tijdelijke aanduiding voor inhoud 2"/>
          <p:cNvSpPr>
            <a:spLocks noGrp="1"/>
          </p:cNvSpPr>
          <p:nvPr>
            <p:ph idx="1"/>
          </p:nvPr>
        </p:nvSpPr>
        <p:spPr>
          <a:xfrm>
            <a:off x="684211" y="1376039"/>
            <a:ext cx="10750227" cy="4909351"/>
          </a:xfrm>
        </p:spPr>
        <p:txBody>
          <a:bodyPr/>
          <a:lstStyle/>
          <a:p>
            <a:r>
              <a:rPr lang="nl-BE" dirty="0">
                <a:solidFill>
                  <a:schemeClr val="bg1"/>
                </a:solidFill>
              </a:rPr>
              <a:t>Door het fysiek wissen van verwijderde gegevens ontstaan weliswaar gaten, maar die blijven doorgaans verspreid over de hele </a:t>
            </a:r>
            <a:r>
              <a:rPr lang="nl-BE" dirty="0" err="1">
                <a:solidFill>
                  <a:schemeClr val="bg1"/>
                </a:solidFill>
              </a:rPr>
              <a:t>ssd</a:t>
            </a:r>
            <a:r>
              <a:rPr lang="nl-BE" dirty="0">
                <a:solidFill>
                  <a:schemeClr val="bg1"/>
                </a:solidFill>
              </a:rPr>
              <a:t>. </a:t>
            </a:r>
            <a:endParaRPr lang="en-US" dirty="0">
              <a:solidFill>
                <a:schemeClr val="bg1"/>
              </a:solidFill>
            </a:endParaRPr>
          </a:p>
          <a:p>
            <a:r>
              <a:rPr lang="nl-BE" dirty="0">
                <a:solidFill>
                  <a:schemeClr val="bg1"/>
                </a:solidFill>
              </a:rPr>
              <a:t>het zo efficiënt mogelijk verzamelen van gegevens die nog courant zijn, door </a:t>
            </a:r>
            <a:r>
              <a:rPr lang="nl-BE" dirty="0" err="1">
                <a:solidFill>
                  <a:schemeClr val="bg1"/>
                </a:solidFill>
              </a:rPr>
              <a:t>blocks</a:t>
            </a:r>
            <a:r>
              <a:rPr lang="nl-BE" dirty="0">
                <a:solidFill>
                  <a:schemeClr val="bg1"/>
                </a:solidFill>
              </a:rPr>
              <a:t> opnieuw in te delen als er zich ‘gewiste data’ in een block bevindt. Aan het einde van die herindeling blijven volledig lege </a:t>
            </a:r>
            <a:r>
              <a:rPr lang="nl-BE" dirty="0" err="1">
                <a:solidFill>
                  <a:schemeClr val="bg1"/>
                </a:solidFill>
              </a:rPr>
              <a:t>blocks</a:t>
            </a:r>
            <a:r>
              <a:rPr lang="nl-BE" dirty="0">
                <a:solidFill>
                  <a:schemeClr val="bg1"/>
                </a:solidFill>
              </a:rPr>
              <a:t> over, die dus op volle snelheid kunnen worden beschreven als er nieuwe schrijfopdrachten binnenkomen</a:t>
            </a:r>
            <a:r>
              <a:rPr lang="nl-BE" dirty="0" smtClean="0">
                <a:solidFill>
                  <a:schemeClr val="bg1"/>
                </a:solidFill>
              </a:rPr>
              <a:t>.</a:t>
            </a:r>
          </a:p>
          <a:p>
            <a:r>
              <a:rPr lang="nl-BE" dirty="0" smtClean="0">
                <a:solidFill>
                  <a:schemeClr val="bg1"/>
                </a:solidFill>
              </a:rPr>
              <a:t>Nadeel is dat er zo een aanslag wordt gepleegd op het aantal program/</a:t>
            </a:r>
            <a:r>
              <a:rPr lang="nl-BE" dirty="0" err="1" smtClean="0">
                <a:solidFill>
                  <a:schemeClr val="bg1"/>
                </a:solidFill>
              </a:rPr>
              <a:t>erase</a:t>
            </a:r>
            <a:r>
              <a:rPr lang="nl-BE" dirty="0" smtClean="0">
                <a:solidFill>
                  <a:schemeClr val="bg1"/>
                </a:solidFill>
              </a:rPr>
              <a:t> cyclus dat een </a:t>
            </a:r>
            <a:r>
              <a:rPr lang="nl-BE" dirty="0" err="1" smtClean="0">
                <a:solidFill>
                  <a:schemeClr val="bg1"/>
                </a:solidFill>
              </a:rPr>
              <a:t>nandcel</a:t>
            </a:r>
            <a:r>
              <a:rPr lang="nl-BE" dirty="0" smtClean="0">
                <a:solidFill>
                  <a:schemeClr val="bg1"/>
                </a:solidFill>
              </a:rPr>
              <a:t> maar heeft.</a:t>
            </a:r>
          </a:p>
          <a:p>
            <a:r>
              <a:rPr lang="nl-BE" dirty="0" smtClean="0">
                <a:solidFill>
                  <a:schemeClr val="bg1"/>
                </a:solidFill>
              </a:rPr>
              <a:t>Is dus een soort van defragmenteren van een HDD maar dan voor een SSD</a:t>
            </a:r>
            <a:endParaRPr lang="en-US" dirty="0">
              <a:solidFill>
                <a:schemeClr val="bg1"/>
              </a:solidFill>
            </a:endParaRPr>
          </a:p>
        </p:txBody>
      </p:sp>
    </p:spTree>
    <p:extLst>
      <p:ext uri="{BB962C8B-B14F-4D97-AF65-F5344CB8AC3E}">
        <p14:creationId xmlns:p14="http://schemas.microsoft.com/office/powerpoint/2010/main" val="27480654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4212" y="581159"/>
            <a:ext cx="8534400" cy="706104"/>
          </a:xfrm>
        </p:spPr>
        <p:txBody>
          <a:bodyPr/>
          <a:lstStyle/>
          <a:p>
            <a:r>
              <a:rPr lang="nl-BE" dirty="0" smtClean="0"/>
              <a:t>4K </a:t>
            </a:r>
            <a:r>
              <a:rPr lang="nl-BE" dirty="0" err="1" smtClean="0"/>
              <a:t>alignment</a:t>
            </a:r>
            <a:endParaRPr lang="en-US" dirty="0"/>
          </a:p>
        </p:txBody>
      </p:sp>
      <p:sp>
        <p:nvSpPr>
          <p:cNvPr id="3" name="Tijdelijke aanduiding voor inhoud 2"/>
          <p:cNvSpPr>
            <a:spLocks noGrp="1"/>
          </p:cNvSpPr>
          <p:nvPr>
            <p:ph idx="1"/>
          </p:nvPr>
        </p:nvSpPr>
        <p:spPr>
          <a:xfrm>
            <a:off x="684212" y="3277362"/>
            <a:ext cx="11303078" cy="3336502"/>
          </a:xfrm>
        </p:spPr>
        <p:txBody>
          <a:bodyPr>
            <a:normAutofit/>
          </a:bodyPr>
          <a:lstStyle/>
          <a:p>
            <a:r>
              <a:rPr lang="nl-NL" dirty="0">
                <a:solidFill>
                  <a:schemeClr val="bg1"/>
                </a:solidFill>
              </a:rPr>
              <a:t>Wie een modern besturingssysteem als Windows 7 </a:t>
            </a:r>
            <a:r>
              <a:rPr lang="nl-NL" dirty="0" smtClean="0">
                <a:solidFill>
                  <a:schemeClr val="bg1"/>
                </a:solidFill>
              </a:rPr>
              <a:t>… 11vers </a:t>
            </a:r>
            <a:r>
              <a:rPr lang="nl-NL" dirty="0">
                <a:solidFill>
                  <a:schemeClr val="bg1"/>
                </a:solidFill>
              </a:rPr>
              <a:t>op een nieuwe harde schijf of SSD heeft geïnstalleerd hoeft zich in de regel nergens zorgen over te maken</a:t>
            </a:r>
            <a:r>
              <a:rPr lang="nl-NL" dirty="0" smtClean="0">
                <a:solidFill>
                  <a:schemeClr val="bg1"/>
                </a:solidFill>
              </a:rPr>
              <a:t>. Hier is 4K </a:t>
            </a:r>
            <a:r>
              <a:rPr lang="nl-NL" dirty="0" err="1" smtClean="0">
                <a:solidFill>
                  <a:schemeClr val="bg1"/>
                </a:solidFill>
              </a:rPr>
              <a:t>alignment</a:t>
            </a:r>
            <a:r>
              <a:rPr lang="nl-NL" dirty="0" smtClean="0">
                <a:solidFill>
                  <a:schemeClr val="bg1"/>
                </a:solidFill>
              </a:rPr>
              <a:t> standaard aanwezig.</a:t>
            </a:r>
          </a:p>
          <a:p>
            <a:r>
              <a:rPr lang="nl-NL" dirty="0" smtClean="0">
                <a:solidFill>
                  <a:schemeClr val="bg1"/>
                </a:solidFill>
              </a:rPr>
              <a:t>4K </a:t>
            </a:r>
            <a:r>
              <a:rPr lang="nl-NL" dirty="0" err="1" smtClean="0">
                <a:solidFill>
                  <a:schemeClr val="bg1"/>
                </a:solidFill>
              </a:rPr>
              <a:t>alignment</a:t>
            </a:r>
            <a:r>
              <a:rPr lang="nl-NL" dirty="0" smtClean="0">
                <a:solidFill>
                  <a:schemeClr val="bg1"/>
                </a:solidFill>
              </a:rPr>
              <a:t> zorgt er voor dat data juist in de gebruikte blokken van 4K past en niet verschoven over 2 pages. Op deze manier worden het aantal schrijf en lees opdrachten sterk verminderd, en de snelheid verhoogt. Ook de levensduur heeft hier voordeel van.</a:t>
            </a:r>
          </a:p>
          <a:p>
            <a:r>
              <a:rPr lang="nl-NL" dirty="0" smtClean="0">
                <a:solidFill>
                  <a:schemeClr val="bg1"/>
                </a:solidFill>
              </a:rPr>
              <a:t>Win XP staat er voor bekend om hardnekkig </a:t>
            </a:r>
            <a:r>
              <a:rPr lang="nl-NL" dirty="0" err="1" smtClean="0">
                <a:solidFill>
                  <a:schemeClr val="bg1"/>
                </a:solidFill>
              </a:rPr>
              <a:t>Unaligned</a:t>
            </a:r>
            <a:r>
              <a:rPr lang="nl-NL" dirty="0" smtClean="0">
                <a:solidFill>
                  <a:schemeClr val="bg1"/>
                </a:solidFill>
              </a:rPr>
              <a:t> te werken. Niet ok dus</a:t>
            </a:r>
            <a:endParaRPr lang="en-US" dirty="0">
              <a:solidFill>
                <a:schemeClr val="bg1"/>
              </a:solidFill>
            </a:endParaRPr>
          </a:p>
        </p:txBody>
      </p:sp>
      <p:pic>
        <p:nvPicPr>
          <p:cNvPr id="1026" name="Picture 2" descr="https://content.hwigroup.net/images/articles/4k-aligned-nl.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72290" y="188487"/>
            <a:ext cx="5715000" cy="2343151"/>
          </a:xfrm>
          <a:prstGeom prst="rect">
            <a:avLst/>
          </a:prstGeom>
          <a:noFill/>
          <a:extLst>
            <a:ext uri="{909E8E84-426E-40DD-AFC4-6F175D3DCCD1}">
              <a14:hiddenFill xmlns:a14="http://schemas.microsoft.com/office/drawing/2010/main">
                <a:solidFill>
                  <a:srgbClr val="FFFFFF"/>
                </a:solidFill>
              </a14:hiddenFill>
            </a:ext>
          </a:extLst>
        </p:spPr>
      </p:pic>
      <p:sp>
        <p:nvSpPr>
          <p:cNvPr id="4" name="Tekstvak 3"/>
          <p:cNvSpPr txBox="1"/>
          <p:nvPr/>
        </p:nvSpPr>
        <p:spPr>
          <a:xfrm>
            <a:off x="6272290" y="2554978"/>
            <a:ext cx="5715000" cy="738664"/>
          </a:xfrm>
          <a:prstGeom prst="rect">
            <a:avLst/>
          </a:prstGeom>
          <a:noFill/>
        </p:spPr>
        <p:txBody>
          <a:bodyPr wrap="square" rtlCol="0">
            <a:spAutoFit/>
          </a:bodyPr>
          <a:lstStyle/>
          <a:p>
            <a:r>
              <a:rPr lang="nl-NL" sz="1400" i="1" dirty="0"/>
              <a:t>Als een partitie niet 4k </a:t>
            </a:r>
            <a:r>
              <a:rPr lang="nl-NL" sz="1400" i="1" dirty="0" err="1"/>
              <a:t>aligned</a:t>
            </a:r>
            <a:r>
              <a:rPr lang="nl-NL" sz="1400" i="1" dirty="0"/>
              <a:t> is komen de clusters van het bestandssysteem niet overeen met fysieke sectoren (harde schijven) of pagina’s (</a:t>
            </a:r>
            <a:r>
              <a:rPr lang="nl-NL" sz="1400" i="1" dirty="0" err="1"/>
              <a:t>SSD’s</a:t>
            </a:r>
            <a:r>
              <a:rPr lang="nl-NL" sz="1400" i="1" dirty="0"/>
              <a:t>).</a:t>
            </a:r>
            <a:endParaRPr lang="en-US" sz="1400" dirty="0"/>
          </a:p>
        </p:txBody>
      </p:sp>
    </p:spTree>
    <p:extLst>
      <p:ext uri="{BB962C8B-B14F-4D97-AF65-F5344CB8AC3E}">
        <p14:creationId xmlns:p14="http://schemas.microsoft.com/office/powerpoint/2010/main" val="12997519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hoek 5"/>
          <p:cNvSpPr/>
          <p:nvPr/>
        </p:nvSpPr>
        <p:spPr>
          <a:xfrm>
            <a:off x="2281560" y="5894772"/>
            <a:ext cx="781235" cy="372862"/>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p:cNvSpPr>
            <a:spLocks noGrp="1"/>
          </p:cNvSpPr>
          <p:nvPr>
            <p:ph type="title"/>
          </p:nvPr>
        </p:nvSpPr>
        <p:spPr>
          <a:xfrm>
            <a:off x="684212" y="456869"/>
            <a:ext cx="5414747" cy="874781"/>
          </a:xfrm>
        </p:spPr>
        <p:txBody>
          <a:bodyPr/>
          <a:lstStyle/>
          <a:p>
            <a:r>
              <a:rPr lang="nl-BE" dirty="0" smtClean="0"/>
              <a:t>Test op 4K </a:t>
            </a:r>
            <a:r>
              <a:rPr lang="nl-BE" dirty="0" err="1" smtClean="0"/>
              <a:t>alignment</a:t>
            </a:r>
            <a:endParaRPr lang="en-US" dirty="0"/>
          </a:p>
        </p:txBody>
      </p:sp>
      <p:sp>
        <p:nvSpPr>
          <p:cNvPr id="3" name="Tijdelijke aanduiding voor inhoud 2"/>
          <p:cNvSpPr>
            <a:spLocks noGrp="1"/>
          </p:cNvSpPr>
          <p:nvPr>
            <p:ph idx="1"/>
          </p:nvPr>
        </p:nvSpPr>
        <p:spPr>
          <a:xfrm>
            <a:off x="684212" y="1509204"/>
            <a:ext cx="6178689" cy="4904749"/>
          </a:xfrm>
        </p:spPr>
        <p:txBody>
          <a:bodyPr/>
          <a:lstStyle/>
          <a:p>
            <a:r>
              <a:rPr lang="nl-BE" dirty="0" smtClean="0">
                <a:solidFill>
                  <a:schemeClr val="bg1"/>
                </a:solidFill>
              </a:rPr>
              <a:t>Start een CMD venster op en geef het volgende bevel.</a:t>
            </a:r>
          </a:p>
          <a:p>
            <a:r>
              <a:rPr lang="en-US" b="1" dirty="0" err="1"/>
              <a:t>wmic</a:t>
            </a:r>
            <a:r>
              <a:rPr lang="en-US" b="1" dirty="0"/>
              <a:t> partition get Name, </a:t>
            </a:r>
            <a:r>
              <a:rPr lang="en-US" b="1" dirty="0" err="1"/>
              <a:t>StartingOffset</a:t>
            </a:r>
            <a:endParaRPr lang="en-US" dirty="0"/>
          </a:p>
          <a:p>
            <a:endParaRPr lang="nl-NL" dirty="0" smtClean="0">
              <a:solidFill>
                <a:schemeClr val="bg1"/>
              </a:solidFill>
            </a:endParaRPr>
          </a:p>
          <a:p>
            <a:r>
              <a:rPr lang="nl-NL" dirty="0" smtClean="0">
                <a:solidFill>
                  <a:schemeClr val="bg1"/>
                </a:solidFill>
              </a:rPr>
              <a:t>Je </a:t>
            </a:r>
            <a:r>
              <a:rPr lang="nl-NL" dirty="0">
                <a:solidFill>
                  <a:schemeClr val="bg1"/>
                </a:solidFill>
              </a:rPr>
              <a:t>krijgt dan de zogenaamde </a:t>
            </a:r>
            <a:r>
              <a:rPr lang="nl-NL" dirty="0" err="1">
                <a:solidFill>
                  <a:schemeClr val="bg1"/>
                </a:solidFill>
              </a:rPr>
              <a:t>StartingOffset</a:t>
            </a:r>
            <a:r>
              <a:rPr lang="nl-NL" dirty="0">
                <a:solidFill>
                  <a:schemeClr val="bg1"/>
                </a:solidFill>
              </a:rPr>
              <a:t> van alle partities te zien, ofwel de positie in bytes waar de positie begint. Pak nu de Windows calculator </a:t>
            </a:r>
            <a:r>
              <a:rPr lang="nl-NL" dirty="0" smtClean="0">
                <a:solidFill>
                  <a:schemeClr val="bg1"/>
                </a:solidFill>
              </a:rPr>
              <a:t>erbij </a:t>
            </a:r>
            <a:r>
              <a:rPr lang="nl-NL" dirty="0">
                <a:solidFill>
                  <a:schemeClr val="bg1"/>
                </a:solidFill>
              </a:rPr>
              <a:t>en deel de getallen die je ziet door 4096. Wanneer u deze berekening een getal zonder cijfers achter de komma </a:t>
            </a:r>
            <a:r>
              <a:rPr lang="nl-NL" dirty="0" smtClean="0">
                <a:solidFill>
                  <a:schemeClr val="bg1"/>
                </a:solidFill>
              </a:rPr>
              <a:t>geeft, </a:t>
            </a:r>
            <a:r>
              <a:rPr lang="nl-NL" dirty="0">
                <a:solidFill>
                  <a:schemeClr val="bg1"/>
                </a:solidFill>
              </a:rPr>
              <a:t>zijn je partities uitstekend uitgelijnd</a:t>
            </a:r>
            <a:r>
              <a:rPr lang="nl-NL" dirty="0" smtClean="0">
                <a:solidFill>
                  <a:schemeClr val="bg1"/>
                </a:solidFill>
              </a:rPr>
              <a:t>.</a:t>
            </a:r>
          </a:p>
          <a:p>
            <a:r>
              <a:rPr lang="nl-NL" dirty="0" smtClean="0">
                <a:solidFill>
                  <a:schemeClr val="bg1"/>
                </a:solidFill>
              </a:rPr>
              <a:t>Meer info   </a:t>
            </a:r>
            <a:r>
              <a:rPr lang="nl-NL" dirty="0" smtClean="0">
                <a:solidFill>
                  <a:srgbClr val="FF0000"/>
                </a:solidFill>
                <a:hlinkClick r:id="rId2"/>
              </a:rPr>
              <a:t>hier</a:t>
            </a:r>
            <a:r>
              <a:rPr lang="nl-NL" dirty="0">
                <a:solidFill>
                  <a:srgbClr val="FF0000"/>
                </a:solidFill>
              </a:rPr>
              <a:t>	</a:t>
            </a:r>
            <a:r>
              <a:rPr lang="nl-NL" dirty="0" smtClean="0">
                <a:solidFill>
                  <a:srgbClr val="FF0000"/>
                </a:solidFill>
              </a:rPr>
              <a:t>	</a:t>
            </a:r>
            <a:endParaRPr lang="en-US" dirty="0">
              <a:solidFill>
                <a:srgbClr val="FF0000"/>
              </a:solidFill>
            </a:endParaRPr>
          </a:p>
        </p:txBody>
      </p:sp>
      <p:pic>
        <p:nvPicPr>
          <p:cNvPr id="5" name="Afbeelding 4"/>
          <p:cNvPicPr>
            <a:picLocks noChangeAspect="1"/>
          </p:cNvPicPr>
          <p:nvPr/>
        </p:nvPicPr>
        <p:blipFill>
          <a:blip r:embed="rId3"/>
          <a:stretch>
            <a:fillRect/>
          </a:stretch>
        </p:blipFill>
        <p:spPr>
          <a:xfrm>
            <a:off x="6862901" y="456869"/>
            <a:ext cx="5038725" cy="4352925"/>
          </a:xfrm>
          <a:prstGeom prst="rect">
            <a:avLst/>
          </a:prstGeom>
        </p:spPr>
      </p:pic>
    </p:spTree>
    <p:extLst>
      <p:ext uri="{BB962C8B-B14F-4D97-AF65-F5344CB8AC3E}">
        <p14:creationId xmlns:p14="http://schemas.microsoft.com/office/powerpoint/2010/main" val="38437409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4212" y="412483"/>
            <a:ext cx="8534400" cy="919168"/>
          </a:xfrm>
        </p:spPr>
        <p:txBody>
          <a:bodyPr/>
          <a:lstStyle/>
          <a:p>
            <a:r>
              <a:rPr lang="nl-BE" dirty="0" err="1"/>
              <a:t>wear</a:t>
            </a:r>
            <a:r>
              <a:rPr lang="nl-BE" dirty="0"/>
              <a:t> </a:t>
            </a:r>
            <a:r>
              <a:rPr lang="nl-BE" dirty="0" err="1"/>
              <a:t>leveling</a:t>
            </a:r>
            <a:endParaRPr lang="en-US" dirty="0"/>
          </a:p>
        </p:txBody>
      </p:sp>
      <p:sp>
        <p:nvSpPr>
          <p:cNvPr id="3" name="Tijdelijke aanduiding voor inhoud 2"/>
          <p:cNvSpPr>
            <a:spLocks noGrp="1"/>
          </p:cNvSpPr>
          <p:nvPr>
            <p:ph idx="1"/>
          </p:nvPr>
        </p:nvSpPr>
        <p:spPr>
          <a:xfrm>
            <a:off x="604312" y="1331651"/>
            <a:ext cx="10741349" cy="4980372"/>
          </a:xfrm>
        </p:spPr>
        <p:txBody>
          <a:bodyPr/>
          <a:lstStyle/>
          <a:p>
            <a:r>
              <a:rPr lang="nl-BE" dirty="0">
                <a:solidFill>
                  <a:schemeClr val="bg1"/>
                </a:solidFill>
              </a:rPr>
              <a:t>Naast het voorkomen van onnodige </a:t>
            </a:r>
            <a:r>
              <a:rPr lang="nl-BE" dirty="0" err="1">
                <a:solidFill>
                  <a:schemeClr val="bg1"/>
                </a:solidFill>
              </a:rPr>
              <a:t>writes</a:t>
            </a:r>
            <a:r>
              <a:rPr lang="nl-BE" dirty="0">
                <a:solidFill>
                  <a:schemeClr val="bg1"/>
                </a:solidFill>
              </a:rPr>
              <a:t> is het tevens van belang dat de geheugencellen gelijkmatig </a:t>
            </a:r>
            <a:r>
              <a:rPr lang="nl-BE" dirty="0" smtClean="0">
                <a:solidFill>
                  <a:schemeClr val="bg1"/>
                </a:solidFill>
              </a:rPr>
              <a:t>verslijten</a:t>
            </a:r>
          </a:p>
          <a:p>
            <a:r>
              <a:rPr lang="nl-BE" dirty="0">
                <a:solidFill>
                  <a:schemeClr val="bg1"/>
                </a:solidFill>
              </a:rPr>
              <a:t>Een </a:t>
            </a:r>
            <a:r>
              <a:rPr lang="nl-BE" dirty="0" err="1">
                <a:solidFill>
                  <a:schemeClr val="bg1"/>
                </a:solidFill>
              </a:rPr>
              <a:t>ssd</a:t>
            </a:r>
            <a:r>
              <a:rPr lang="nl-BE" dirty="0">
                <a:solidFill>
                  <a:schemeClr val="bg1"/>
                </a:solidFill>
              </a:rPr>
              <a:t>-controller zal nieuwe schrijfopdrachten daarom bij voorkeur onderbrengen in delen van het flashgeheugen die nog relatief weinig zijn gebruikt, een techniek die </a:t>
            </a:r>
            <a:r>
              <a:rPr lang="nl-BE" i="1" dirty="0" err="1">
                <a:solidFill>
                  <a:schemeClr val="bg1"/>
                </a:solidFill>
              </a:rPr>
              <a:t>wear</a:t>
            </a:r>
            <a:r>
              <a:rPr lang="nl-BE" i="1" dirty="0">
                <a:solidFill>
                  <a:schemeClr val="bg1"/>
                </a:solidFill>
              </a:rPr>
              <a:t> </a:t>
            </a:r>
            <a:r>
              <a:rPr lang="nl-BE" i="1" dirty="0" err="1">
                <a:solidFill>
                  <a:schemeClr val="bg1"/>
                </a:solidFill>
              </a:rPr>
              <a:t>leveling</a:t>
            </a:r>
            <a:r>
              <a:rPr lang="nl-BE" dirty="0">
                <a:solidFill>
                  <a:schemeClr val="bg1"/>
                </a:solidFill>
              </a:rPr>
              <a:t> wordt genoemd</a:t>
            </a:r>
            <a:r>
              <a:rPr lang="nl-BE" dirty="0" smtClean="0">
                <a:solidFill>
                  <a:schemeClr val="bg1"/>
                </a:solidFill>
              </a:rPr>
              <a:t>.</a:t>
            </a:r>
          </a:p>
          <a:p>
            <a:r>
              <a:rPr lang="nl-BE" dirty="0">
                <a:solidFill>
                  <a:schemeClr val="bg1"/>
                </a:solidFill>
              </a:rPr>
              <a:t>Zo wordt de levensduur van de </a:t>
            </a:r>
            <a:r>
              <a:rPr lang="nl-BE" dirty="0" err="1">
                <a:solidFill>
                  <a:schemeClr val="bg1"/>
                </a:solidFill>
              </a:rPr>
              <a:t>ssd</a:t>
            </a:r>
            <a:r>
              <a:rPr lang="nl-BE" dirty="0">
                <a:solidFill>
                  <a:schemeClr val="bg1"/>
                </a:solidFill>
              </a:rPr>
              <a:t> als geheel gemaximaliseerd</a:t>
            </a:r>
            <a:r>
              <a:rPr lang="nl-BE" dirty="0" smtClean="0">
                <a:solidFill>
                  <a:schemeClr val="bg1"/>
                </a:solidFill>
              </a:rPr>
              <a:t>.</a:t>
            </a:r>
          </a:p>
          <a:p>
            <a:r>
              <a:rPr lang="nl-BE" dirty="0">
                <a:solidFill>
                  <a:schemeClr val="bg1"/>
                </a:solidFill>
              </a:rPr>
              <a:t>Het zou immers zonde zijn als een </a:t>
            </a:r>
            <a:r>
              <a:rPr lang="nl-BE" dirty="0" err="1">
                <a:solidFill>
                  <a:schemeClr val="bg1"/>
                </a:solidFill>
              </a:rPr>
              <a:t>ssd</a:t>
            </a:r>
            <a:r>
              <a:rPr lang="nl-BE" dirty="0">
                <a:solidFill>
                  <a:schemeClr val="bg1"/>
                </a:solidFill>
              </a:rPr>
              <a:t> onbruikbaar wordt door enkele kapotte geheugencellen terwijl andere cellen nog maar op een kwart van hun levensduur zitten.</a:t>
            </a:r>
            <a:endParaRPr lang="en-US" dirty="0">
              <a:solidFill>
                <a:schemeClr val="bg1"/>
              </a:solidFill>
            </a:endParaRPr>
          </a:p>
        </p:txBody>
      </p:sp>
    </p:spTree>
    <p:extLst>
      <p:ext uri="{BB962C8B-B14F-4D97-AF65-F5344CB8AC3E}">
        <p14:creationId xmlns:p14="http://schemas.microsoft.com/office/powerpoint/2010/main" val="298750387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4212" y="536770"/>
            <a:ext cx="8534400" cy="794882"/>
          </a:xfrm>
        </p:spPr>
        <p:txBody>
          <a:bodyPr/>
          <a:lstStyle/>
          <a:p>
            <a:r>
              <a:rPr lang="nl-BE" dirty="0" err="1"/>
              <a:t>write</a:t>
            </a:r>
            <a:r>
              <a:rPr lang="nl-BE" dirty="0"/>
              <a:t> </a:t>
            </a:r>
            <a:r>
              <a:rPr lang="nl-BE" dirty="0" err="1"/>
              <a:t>amplification</a:t>
            </a:r>
            <a:r>
              <a:rPr lang="nl-BE" dirty="0"/>
              <a:t> factor. </a:t>
            </a:r>
            <a:endParaRPr lang="en-US" dirty="0"/>
          </a:p>
        </p:txBody>
      </p:sp>
      <p:sp>
        <p:nvSpPr>
          <p:cNvPr id="3" name="Tijdelijke aanduiding voor inhoud 2"/>
          <p:cNvSpPr>
            <a:spLocks noGrp="1"/>
          </p:cNvSpPr>
          <p:nvPr>
            <p:ph idx="1"/>
          </p:nvPr>
        </p:nvSpPr>
        <p:spPr>
          <a:xfrm>
            <a:off x="684211" y="1449280"/>
            <a:ext cx="11025435" cy="5022541"/>
          </a:xfrm>
        </p:spPr>
        <p:txBody>
          <a:bodyPr/>
          <a:lstStyle/>
          <a:p>
            <a:r>
              <a:rPr lang="nl-BE" dirty="0">
                <a:solidFill>
                  <a:schemeClr val="bg1"/>
                </a:solidFill>
              </a:rPr>
              <a:t>Al deze zaken – </a:t>
            </a:r>
            <a:r>
              <a:rPr lang="nl-BE" dirty="0" err="1">
                <a:solidFill>
                  <a:schemeClr val="bg1"/>
                </a:solidFill>
              </a:rPr>
              <a:t>wear</a:t>
            </a:r>
            <a:r>
              <a:rPr lang="nl-BE" dirty="0">
                <a:solidFill>
                  <a:schemeClr val="bg1"/>
                </a:solidFill>
              </a:rPr>
              <a:t> </a:t>
            </a:r>
            <a:r>
              <a:rPr lang="nl-BE" dirty="0" err="1">
                <a:solidFill>
                  <a:schemeClr val="bg1"/>
                </a:solidFill>
              </a:rPr>
              <a:t>leveling</a:t>
            </a:r>
            <a:r>
              <a:rPr lang="nl-BE" dirty="0">
                <a:solidFill>
                  <a:schemeClr val="bg1"/>
                </a:solidFill>
              </a:rPr>
              <a:t>, </a:t>
            </a:r>
            <a:r>
              <a:rPr lang="nl-BE" dirty="0" err="1">
                <a:solidFill>
                  <a:schemeClr val="bg1"/>
                </a:solidFill>
              </a:rPr>
              <a:t>garbage</a:t>
            </a:r>
            <a:r>
              <a:rPr lang="nl-BE" dirty="0">
                <a:solidFill>
                  <a:schemeClr val="bg1"/>
                </a:solidFill>
              </a:rPr>
              <a:t> </a:t>
            </a:r>
            <a:r>
              <a:rPr lang="nl-BE" dirty="0" err="1">
                <a:solidFill>
                  <a:schemeClr val="bg1"/>
                </a:solidFill>
              </a:rPr>
              <a:t>collection</a:t>
            </a:r>
            <a:r>
              <a:rPr lang="nl-BE" dirty="0">
                <a:solidFill>
                  <a:schemeClr val="bg1"/>
                </a:solidFill>
              </a:rPr>
              <a:t> en het gegeven dat data uitsluitend per block kunnen worden gewist – zorgen ervoor dat een </a:t>
            </a:r>
            <a:r>
              <a:rPr lang="nl-BE" dirty="0" err="1">
                <a:solidFill>
                  <a:schemeClr val="bg1"/>
                </a:solidFill>
              </a:rPr>
              <a:t>ssd</a:t>
            </a:r>
            <a:r>
              <a:rPr lang="nl-BE" dirty="0">
                <a:solidFill>
                  <a:schemeClr val="bg1"/>
                </a:solidFill>
              </a:rPr>
              <a:t> meer schrijfacties uitvoert dan je besturingssysteem ernaartoe stuurt. </a:t>
            </a:r>
            <a:endParaRPr lang="nl-BE" dirty="0" smtClean="0">
              <a:solidFill>
                <a:schemeClr val="bg1"/>
              </a:solidFill>
            </a:endParaRPr>
          </a:p>
          <a:p>
            <a:r>
              <a:rPr lang="nl-BE" dirty="0">
                <a:solidFill>
                  <a:schemeClr val="bg1"/>
                </a:solidFill>
              </a:rPr>
              <a:t>Het verschil daartussen wordt gevangen in de WAF, de </a:t>
            </a:r>
            <a:r>
              <a:rPr lang="nl-BE" i="1" dirty="0" err="1">
                <a:solidFill>
                  <a:schemeClr val="bg1"/>
                </a:solidFill>
              </a:rPr>
              <a:t>write</a:t>
            </a:r>
            <a:r>
              <a:rPr lang="nl-BE" i="1" dirty="0">
                <a:solidFill>
                  <a:schemeClr val="bg1"/>
                </a:solidFill>
              </a:rPr>
              <a:t> </a:t>
            </a:r>
            <a:r>
              <a:rPr lang="nl-BE" i="1" dirty="0" err="1">
                <a:solidFill>
                  <a:schemeClr val="bg1"/>
                </a:solidFill>
              </a:rPr>
              <a:t>amplification</a:t>
            </a:r>
            <a:r>
              <a:rPr lang="nl-BE" i="1" dirty="0">
                <a:solidFill>
                  <a:schemeClr val="bg1"/>
                </a:solidFill>
              </a:rPr>
              <a:t> factor</a:t>
            </a:r>
            <a:r>
              <a:rPr lang="nl-BE" dirty="0">
                <a:solidFill>
                  <a:schemeClr val="bg1"/>
                </a:solidFill>
              </a:rPr>
              <a:t>. </a:t>
            </a:r>
            <a:endParaRPr lang="nl-BE" dirty="0" smtClean="0">
              <a:solidFill>
                <a:schemeClr val="bg1"/>
              </a:solidFill>
            </a:endParaRPr>
          </a:p>
          <a:p>
            <a:r>
              <a:rPr lang="nl-BE" dirty="0">
                <a:solidFill>
                  <a:schemeClr val="bg1"/>
                </a:solidFill>
              </a:rPr>
              <a:t>Bij typisch gebruik ligt die factor rond de 3</a:t>
            </a:r>
            <a:r>
              <a:rPr lang="nl-BE" dirty="0" smtClean="0">
                <a:solidFill>
                  <a:schemeClr val="bg1"/>
                </a:solidFill>
              </a:rPr>
              <a:t>.</a:t>
            </a:r>
          </a:p>
          <a:p>
            <a:r>
              <a:rPr lang="nl-BE" dirty="0">
                <a:solidFill>
                  <a:schemeClr val="bg1"/>
                </a:solidFill>
              </a:rPr>
              <a:t>Hier ontstaat de interessante paradox waarbinnen een </a:t>
            </a:r>
            <a:r>
              <a:rPr lang="nl-BE" dirty="0" err="1">
                <a:solidFill>
                  <a:schemeClr val="bg1"/>
                </a:solidFill>
              </a:rPr>
              <a:t>ssd</a:t>
            </a:r>
            <a:r>
              <a:rPr lang="nl-BE" dirty="0">
                <a:solidFill>
                  <a:schemeClr val="bg1"/>
                </a:solidFill>
              </a:rPr>
              <a:t>-controller opereert: meer schrijven vermindert in de basis de levensduur van een </a:t>
            </a:r>
            <a:r>
              <a:rPr lang="nl-BE" dirty="0" err="1">
                <a:solidFill>
                  <a:schemeClr val="bg1"/>
                </a:solidFill>
              </a:rPr>
              <a:t>ssd</a:t>
            </a:r>
            <a:r>
              <a:rPr lang="nl-BE" dirty="0">
                <a:solidFill>
                  <a:schemeClr val="bg1"/>
                </a:solidFill>
              </a:rPr>
              <a:t>, maar gelijkmatig schrijven en slim herindelen – waarvoor schrijfacties nodig zijn – verlengen die levensduur juist</a:t>
            </a:r>
            <a:r>
              <a:rPr lang="nl-BE" dirty="0" smtClean="0">
                <a:solidFill>
                  <a:schemeClr val="bg1"/>
                </a:solidFill>
              </a:rPr>
              <a:t>.</a:t>
            </a:r>
            <a:endParaRPr lang="en-US" dirty="0">
              <a:solidFill>
                <a:schemeClr val="bg1"/>
              </a:solidFill>
            </a:endParaRPr>
          </a:p>
        </p:txBody>
      </p:sp>
    </p:spTree>
    <p:extLst>
      <p:ext uri="{BB962C8B-B14F-4D97-AF65-F5344CB8AC3E}">
        <p14:creationId xmlns:p14="http://schemas.microsoft.com/office/powerpoint/2010/main" val="2626439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4212" y="554525"/>
            <a:ext cx="8534400" cy="1507067"/>
          </a:xfrm>
        </p:spPr>
        <p:txBody>
          <a:bodyPr/>
          <a:lstStyle/>
          <a:p>
            <a:r>
              <a:rPr lang="nl-BE" dirty="0" smtClean="0"/>
              <a:t>SSD in plaats van de harde schijf</a:t>
            </a:r>
            <a:endParaRPr lang="en-US" dirty="0"/>
          </a:p>
        </p:txBody>
      </p:sp>
      <p:sp>
        <p:nvSpPr>
          <p:cNvPr id="3" name="Tijdelijke aanduiding voor inhoud 2"/>
          <p:cNvSpPr>
            <a:spLocks noGrp="1"/>
          </p:cNvSpPr>
          <p:nvPr>
            <p:ph idx="1"/>
          </p:nvPr>
        </p:nvSpPr>
        <p:spPr>
          <a:xfrm>
            <a:off x="684212" y="1866531"/>
            <a:ext cx="8534400" cy="3615267"/>
          </a:xfrm>
        </p:spPr>
        <p:txBody>
          <a:bodyPr/>
          <a:lstStyle/>
          <a:p>
            <a:r>
              <a:rPr lang="nl-BE" dirty="0">
                <a:solidFill>
                  <a:schemeClr val="bg1"/>
                </a:solidFill>
              </a:rPr>
              <a:t>Wat is de grootste verandering in een pc ten opzichte van het vorige decennium? </a:t>
            </a:r>
            <a:endParaRPr lang="nl-BE" dirty="0" smtClean="0">
              <a:solidFill>
                <a:schemeClr val="bg1"/>
              </a:solidFill>
            </a:endParaRPr>
          </a:p>
          <a:p>
            <a:r>
              <a:rPr lang="nl-BE" dirty="0">
                <a:solidFill>
                  <a:schemeClr val="bg1"/>
                </a:solidFill>
              </a:rPr>
              <a:t>de </a:t>
            </a:r>
            <a:r>
              <a:rPr lang="nl-BE" i="1" dirty="0" err="1">
                <a:solidFill>
                  <a:schemeClr val="bg1"/>
                </a:solidFill>
              </a:rPr>
              <a:t>solid</a:t>
            </a:r>
            <a:r>
              <a:rPr lang="nl-BE" i="1" dirty="0">
                <a:solidFill>
                  <a:schemeClr val="bg1"/>
                </a:solidFill>
              </a:rPr>
              <a:t> state drive</a:t>
            </a:r>
            <a:r>
              <a:rPr lang="nl-BE" dirty="0">
                <a:solidFill>
                  <a:schemeClr val="bg1"/>
                </a:solidFill>
              </a:rPr>
              <a:t>, oftewel </a:t>
            </a:r>
            <a:r>
              <a:rPr lang="nl-BE" dirty="0" err="1">
                <a:solidFill>
                  <a:schemeClr val="bg1"/>
                </a:solidFill>
              </a:rPr>
              <a:t>ssd</a:t>
            </a:r>
            <a:r>
              <a:rPr lang="nl-BE" dirty="0">
                <a:solidFill>
                  <a:schemeClr val="bg1"/>
                </a:solidFill>
              </a:rPr>
              <a:t>.</a:t>
            </a:r>
            <a:endParaRPr lang="en-US" dirty="0">
              <a:solidFill>
                <a:schemeClr val="bg1"/>
              </a:solidFill>
            </a:endParaRPr>
          </a:p>
          <a:p>
            <a:r>
              <a:rPr lang="nl-BE" dirty="0" smtClean="0">
                <a:solidFill>
                  <a:schemeClr val="bg1"/>
                </a:solidFill>
              </a:rPr>
              <a:t>Vervangt meestal de C:\ schijf met daarop </a:t>
            </a:r>
            <a:r>
              <a:rPr lang="nl-BE" dirty="0" err="1" smtClean="0">
                <a:solidFill>
                  <a:schemeClr val="bg1"/>
                </a:solidFill>
              </a:rPr>
              <a:t>windows</a:t>
            </a:r>
            <a:r>
              <a:rPr lang="nl-BE" dirty="0" smtClean="0">
                <a:solidFill>
                  <a:schemeClr val="bg1"/>
                </a:solidFill>
              </a:rPr>
              <a:t>.</a:t>
            </a:r>
          </a:p>
          <a:p>
            <a:r>
              <a:rPr lang="nl-BE" dirty="0" smtClean="0">
                <a:solidFill>
                  <a:schemeClr val="bg1"/>
                </a:solidFill>
              </a:rPr>
              <a:t>In veel nieuwe laptops is zelfs geen HDD meer geïnstalleerd.</a:t>
            </a:r>
            <a:endParaRPr lang="en-US" dirty="0">
              <a:solidFill>
                <a:schemeClr val="bg1"/>
              </a:solidFill>
            </a:endParaRPr>
          </a:p>
        </p:txBody>
      </p:sp>
    </p:spTree>
    <p:extLst>
      <p:ext uri="{BB962C8B-B14F-4D97-AF65-F5344CB8AC3E}">
        <p14:creationId xmlns:p14="http://schemas.microsoft.com/office/powerpoint/2010/main" val="746572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4212" y="403604"/>
            <a:ext cx="10448386" cy="1132234"/>
          </a:xfrm>
        </p:spPr>
        <p:txBody>
          <a:bodyPr>
            <a:normAutofit/>
          </a:bodyPr>
          <a:lstStyle/>
          <a:p>
            <a:r>
              <a:rPr lang="nl-BE" dirty="0" err="1" smtClean="0"/>
              <a:t>Overprovisioning</a:t>
            </a:r>
            <a:r>
              <a:rPr lang="nl-BE" dirty="0"/>
              <a:t> </a:t>
            </a:r>
            <a:r>
              <a:rPr lang="nl-BE" dirty="0" smtClean="0"/>
              <a:t>en </a:t>
            </a:r>
            <a:r>
              <a:rPr lang="nl-BE" dirty="0" err="1"/>
              <a:t>reallocation</a:t>
            </a:r>
            <a:endParaRPr lang="en-US" dirty="0"/>
          </a:p>
        </p:txBody>
      </p:sp>
      <p:sp>
        <p:nvSpPr>
          <p:cNvPr id="3" name="Tijdelijke aanduiding voor inhoud 2"/>
          <p:cNvSpPr>
            <a:spLocks noGrp="1"/>
          </p:cNvSpPr>
          <p:nvPr>
            <p:ph idx="1"/>
          </p:nvPr>
        </p:nvSpPr>
        <p:spPr>
          <a:xfrm>
            <a:off x="684212" y="1722268"/>
            <a:ext cx="11211866" cy="4252403"/>
          </a:xfrm>
        </p:spPr>
        <p:txBody>
          <a:bodyPr/>
          <a:lstStyle/>
          <a:p>
            <a:r>
              <a:rPr lang="nl-BE" dirty="0" smtClean="0">
                <a:solidFill>
                  <a:schemeClr val="bg1"/>
                </a:solidFill>
              </a:rPr>
              <a:t>Standaard wordt een SSD geleverd met een overschot aan geheugen.</a:t>
            </a:r>
          </a:p>
          <a:p>
            <a:r>
              <a:rPr lang="nl-BE" dirty="0">
                <a:solidFill>
                  <a:schemeClr val="bg1"/>
                </a:solidFill>
              </a:rPr>
              <a:t>B</a:t>
            </a:r>
            <a:r>
              <a:rPr lang="nl-BE" dirty="0" smtClean="0">
                <a:solidFill>
                  <a:schemeClr val="bg1"/>
                </a:solidFill>
              </a:rPr>
              <a:t>ijvoorbeeld </a:t>
            </a:r>
            <a:r>
              <a:rPr lang="nl-BE" dirty="0">
                <a:solidFill>
                  <a:schemeClr val="bg1"/>
                </a:solidFill>
              </a:rPr>
              <a:t>verkocht met een capaciteit van 480 of 500 GB, terwijl er fysiek 512 </a:t>
            </a:r>
            <a:r>
              <a:rPr lang="nl-BE" dirty="0" smtClean="0">
                <a:solidFill>
                  <a:schemeClr val="bg1"/>
                </a:solidFill>
              </a:rPr>
              <a:t>GB is</a:t>
            </a:r>
          </a:p>
          <a:p>
            <a:r>
              <a:rPr lang="nl-BE" dirty="0">
                <a:solidFill>
                  <a:schemeClr val="bg1"/>
                </a:solidFill>
              </a:rPr>
              <a:t>W</a:t>
            </a:r>
            <a:r>
              <a:rPr lang="nl-BE" dirty="0" smtClean="0">
                <a:solidFill>
                  <a:schemeClr val="bg1"/>
                </a:solidFill>
              </a:rPr>
              <a:t>aardoor </a:t>
            </a:r>
            <a:r>
              <a:rPr lang="nl-BE" dirty="0">
                <a:solidFill>
                  <a:schemeClr val="bg1"/>
                </a:solidFill>
              </a:rPr>
              <a:t>er per definitie meer capaciteit aanwezig is dan er aan het OS wordt gepresenteerd. </a:t>
            </a:r>
            <a:endParaRPr lang="en-US" dirty="0">
              <a:solidFill>
                <a:schemeClr val="bg1"/>
              </a:solidFill>
            </a:endParaRPr>
          </a:p>
          <a:p>
            <a:r>
              <a:rPr lang="nl-BE" dirty="0" err="1">
                <a:solidFill>
                  <a:schemeClr val="bg1"/>
                </a:solidFill>
              </a:rPr>
              <a:t>Overprovisioning</a:t>
            </a:r>
            <a:r>
              <a:rPr lang="nl-BE" dirty="0">
                <a:solidFill>
                  <a:schemeClr val="bg1"/>
                </a:solidFill>
              </a:rPr>
              <a:t> biedt als het ware ademruimte aan de </a:t>
            </a:r>
            <a:r>
              <a:rPr lang="nl-BE" dirty="0" err="1">
                <a:solidFill>
                  <a:schemeClr val="bg1"/>
                </a:solidFill>
              </a:rPr>
              <a:t>ssd</a:t>
            </a:r>
            <a:r>
              <a:rPr lang="nl-BE" dirty="0">
                <a:solidFill>
                  <a:schemeClr val="bg1"/>
                </a:solidFill>
              </a:rPr>
              <a:t>-controller voor het uitvoeren van alle besproken trucs. </a:t>
            </a:r>
            <a:endParaRPr lang="nl-BE" dirty="0" smtClean="0">
              <a:solidFill>
                <a:schemeClr val="bg1"/>
              </a:solidFill>
            </a:endParaRPr>
          </a:p>
          <a:p>
            <a:r>
              <a:rPr lang="nl-BE" dirty="0">
                <a:solidFill>
                  <a:schemeClr val="bg1"/>
                </a:solidFill>
              </a:rPr>
              <a:t>Daarnaast kunnen defecten bij de reguliere flashchips worden opgevangen, een proces dat we </a:t>
            </a:r>
            <a:r>
              <a:rPr lang="nl-BE" i="1" dirty="0" err="1">
                <a:solidFill>
                  <a:schemeClr val="bg1"/>
                </a:solidFill>
              </a:rPr>
              <a:t>reallocation</a:t>
            </a:r>
            <a:r>
              <a:rPr lang="nl-BE" dirty="0">
                <a:solidFill>
                  <a:schemeClr val="bg1"/>
                </a:solidFill>
              </a:rPr>
              <a:t> noemen.</a:t>
            </a:r>
            <a:endParaRPr lang="en-US" dirty="0">
              <a:solidFill>
                <a:schemeClr val="bg1"/>
              </a:solidFill>
            </a:endParaRPr>
          </a:p>
        </p:txBody>
      </p:sp>
    </p:spTree>
    <p:extLst>
      <p:ext uri="{BB962C8B-B14F-4D97-AF65-F5344CB8AC3E}">
        <p14:creationId xmlns:p14="http://schemas.microsoft.com/office/powerpoint/2010/main" val="41277607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4212" y="456870"/>
            <a:ext cx="8534400" cy="759371"/>
          </a:xfrm>
        </p:spPr>
        <p:txBody>
          <a:bodyPr/>
          <a:lstStyle/>
          <a:p>
            <a:r>
              <a:rPr lang="nl-BE" b="1" dirty="0" smtClean="0"/>
              <a:t>DRAM-cache</a:t>
            </a:r>
            <a:endParaRPr lang="en-US" dirty="0"/>
          </a:p>
        </p:txBody>
      </p:sp>
      <p:sp>
        <p:nvSpPr>
          <p:cNvPr id="3" name="Tijdelijke aanduiding voor inhoud 2"/>
          <p:cNvSpPr>
            <a:spLocks noGrp="1"/>
          </p:cNvSpPr>
          <p:nvPr>
            <p:ph idx="1"/>
          </p:nvPr>
        </p:nvSpPr>
        <p:spPr>
          <a:xfrm>
            <a:off x="684212" y="1502545"/>
            <a:ext cx="10998802" cy="4791723"/>
          </a:xfrm>
        </p:spPr>
        <p:txBody>
          <a:bodyPr/>
          <a:lstStyle/>
          <a:p>
            <a:r>
              <a:rPr lang="nl-BE" dirty="0">
                <a:solidFill>
                  <a:schemeClr val="bg1"/>
                </a:solidFill>
              </a:rPr>
              <a:t>Bij duurdere </a:t>
            </a:r>
            <a:r>
              <a:rPr lang="nl-BE" dirty="0" err="1">
                <a:solidFill>
                  <a:schemeClr val="bg1"/>
                </a:solidFill>
              </a:rPr>
              <a:t>ssd’s</a:t>
            </a:r>
            <a:r>
              <a:rPr lang="nl-BE" dirty="0">
                <a:solidFill>
                  <a:schemeClr val="bg1"/>
                </a:solidFill>
              </a:rPr>
              <a:t> wordt de controller bijgestaan door een dram-cache. Dit geheugen is veel sneller dan </a:t>
            </a:r>
            <a:r>
              <a:rPr lang="nl-BE" dirty="0" err="1">
                <a:solidFill>
                  <a:schemeClr val="bg1"/>
                </a:solidFill>
              </a:rPr>
              <a:t>nand</a:t>
            </a:r>
            <a:r>
              <a:rPr lang="nl-BE" dirty="0">
                <a:solidFill>
                  <a:schemeClr val="bg1"/>
                </a:solidFill>
              </a:rPr>
              <a:t>, maar raakt net als regulier intern geheugen wel zijn gegevens kwijt zodra de stroom eraf gaat</a:t>
            </a:r>
            <a:r>
              <a:rPr lang="nl-BE" dirty="0" smtClean="0">
                <a:solidFill>
                  <a:schemeClr val="bg1"/>
                </a:solidFill>
              </a:rPr>
              <a:t>.</a:t>
            </a:r>
          </a:p>
          <a:p>
            <a:r>
              <a:rPr lang="nl-BE" dirty="0">
                <a:solidFill>
                  <a:schemeClr val="bg1"/>
                </a:solidFill>
              </a:rPr>
              <a:t>Als de </a:t>
            </a:r>
            <a:r>
              <a:rPr lang="nl-BE" dirty="0" err="1">
                <a:solidFill>
                  <a:schemeClr val="bg1"/>
                </a:solidFill>
              </a:rPr>
              <a:t>ssd</a:t>
            </a:r>
            <a:r>
              <a:rPr lang="nl-BE" dirty="0">
                <a:solidFill>
                  <a:schemeClr val="bg1"/>
                </a:solidFill>
              </a:rPr>
              <a:t> bezig is kan de dram-cache, die doorgaans ongeveer een gigabyte per terabyte opslagcapaciteit omvat, kleine schrijfopdrachten opvangen en zo als buffer dienen totdat de gegevens naar het </a:t>
            </a:r>
            <a:r>
              <a:rPr lang="nl-BE" dirty="0" err="1">
                <a:solidFill>
                  <a:schemeClr val="bg1"/>
                </a:solidFill>
              </a:rPr>
              <a:t>nand</a:t>
            </a:r>
            <a:r>
              <a:rPr lang="nl-BE" dirty="0">
                <a:solidFill>
                  <a:schemeClr val="bg1"/>
                </a:solidFill>
              </a:rPr>
              <a:t> kunnen worden geschreven.</a:t>
            </a:r>
            <a:r>
              <a:rPr lang="nl-BE" dirty="0" smtClean="0">
                <a:solidFill>
                  <a:schemeClr val="bg1"/>
                </a:solidFill>
              </a:rPr>
              <a:t> </a:t>
            </a:r>
            <a:endParaRPr lang="en-US" dirty="0">
              <a:solidFill>
                <a:schemeClr val="bg1"/>
              </a:solidFill>
            </a:endParaRPr>
          </a:p>
        </p:txBody>
      </p:sp>
    </p:spTree>
    <p:extLst>
      <p:ext uri="{BB962C8B-B14F-4D97-AF65-F5344CB8AC3E}">
        <p14:creationId xmlns:p14="http://schemas.microsoft.com/office/powerpoint/2010/main" val="223051286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4212" y="439115"/>
            <a:ext cx="8534400" cy="643961"/>
          </a:xfrm>
        </p:spPr>
        <p:txBody>
          <a:bodyPr/>
          <a:lstStyle/>
          <a:p>
            <a:r>
              <a:rPr lang="nl-BE" dirty="0" err="1"/>
              <a:t>translation</a:t>
            </a:r>
            <a:r>
              <a:rPr lang="nl-BE" dirty="0"/>
              <a:t> </a:t>
            </a:r>
            <a:r>
              <a:rPr lang="nl-BE" dirty="0" err="1"/>
              <a:t>table</a:t>
            </a:r>
            <a:r>
              <a:rPr lang="nl-BE" dirty="0" smtClean="0"/>
              <a:t>.</a:t>
            </a:r>
            <a:endParaRPr lang="en-US" dirty="0"/>
          </a:p>
        </p:txBody>
      </p:sp>
      <p:sp>
        <p:nvSpPr>
          <p:cNvPr id="3" name="Tijdelijke aanduiding voor inhoud 2"/>
          <p:cNvSpPr>
            <a:spLocks noGrp="1"/>
          </p:cNvSpPr>
          <p:nvPr>
            <p:ph idx="1"/>
          </p:nvPr>
        </p:nvSpPr>
        <p:spPr>
          <a:xfrm>
            <a:off x="684211" y="1458158"/>
            <a:ext cx="11131967" cy="3992731"/>
          </a:xfrm>
        </p:spPr>
        <p:txBody>
          <a:bodyPr/>
          <a:lstStyle/>
          <a:p>
            <a:r>
              <a:rPr lang="nl-BE" dirty="0">
                <a:solidFill>
                  <a:schemeClr val="bg1"/>
                </a:solidFill>
              </a:rPr>
              <a:t>Een ander doel van de dram-cache is het snel kunnen benaderen van de </a:t>
            </a:r>
            <a:r>
              <a:rPr lang="nl-BE" i="1" dirty="0" err="1">
                <a:solidFill>
                  <a:schemeClr val="bg1"/>
                </a:solidFill>
              </a:rPr>
              <a:t>translation</a:t>
            </a:r>
            <a:r>
              <a:rPr lang="nl-BE" i="1" dirty="0">
                <a:solidFill>
                  <a:schemeClr val="bg1"/>
                </a:solidFill>
              </a:rPr>
              <a:t> </a:t>
            </a:r>
            <a:r>
              <a:rPr lang="nl-BE" i="1" dirty="0" err="1">
                <a:solidFill>
                  <a:schemeClr val="bg1"/>
                </a:solidFill>
              </a:rPr>
              <a:t>table</a:t>
            </a:r>
            <a:r>
              <a:rPr lang="nl-BE" dirty="0" smtClean="0">
                <a:solidFill>
                  <a:schemeClr val="bg1"/>
                </a:solidFill>
              </a:rPr>
              <a:t>.</a:t>
            </a:r>
          </a:p>
          <a:p>
            <a:r>
              <a:rPr lang="nl-BE" dirty="0">
                <a:solidFill>
                  <a:schemeClr val="bg1"/>
                </a:solidFill>
              </a:rPr>
              <a:t>Door alle trucs die een </a:t>
            </a:r>
            <a:r>
              <a:rPr lang="nl-BE" dirty="0" err="1">
                <a:solidFill>
                  <a:schemeClr val="bg1"/>
                </a:solidFill>
              </a:rPr>
              <a:t>ssd</a:t>
            </a:r>
            <a:r>
              <a:rPr lang="nl-BE" dirty="0">
                <a:solidFill>
                  <a:schemeClr val="bg1"/>
                </a:solidFill>
              </a:rPr>
              <a:t>-controller toepast is er doorgaans een groot verschil tussen waar het bestandssysteem van het OS denkt dat gegevens zijn opgeslagen, en waar ze werkelijk fysiek zijn opgeslagen. In deze ‘plattegrond’ houdt de controller bij welke data waar staan.</a:t>
            </a:r>
            <a:endParaRPr lang="en-US" dirty="0">
              <a:solidFill>
                <a:schemeClr val="bg1"/>
              </a:solidFill>
            </a:endParaRPr>
          </a:p>
          <a:p>
            <a:r>
              <a:rPr lang="nl-BE" dirty="0">
                <a:solidFill>
                  <a:schemeClr val="bg1"/>
                </a:solidFill>
              </a:rPr>
              <a:t>Het continu raadplegen van de </a:t>
            </a:r>
            <a:r>
              <a:rPr lang="nl-BE" dirty="0" err="1">
                <a:solidFill>
                  <a:schemeClr val="bg1"/>
                </a:solidFill>
              </a:rPr>
              <a:t>translation</a:t>
            </a:r>
            <a:r>
              <a:rPr lang="nl-BE" dirty="0">
                <a:solidFill>
                  <a:schemeClr val="bg1"/>
                </a:solidFill>
              </a:rPr>
              <a:t> </a:t>
            </a:r>
            <a:r>
              <a:rPr lang="nl-BE" dirty="0" err="1">
                <a:solidFill>
                  <a:schemeClr val="bg1"/>
                </a:solidFill>
              </a:rPr>
              <a:t>table</a:t>
            </a:r>
            <a:r>
              <a:rPr lang="nl-BE" dirty="0">
                <a:solidFill>
                  <a:schemeClr val="bg1"/>
                </a:solidFill>
              </a:rPr>
              <a:t> in het flashgeheugen zelf zou echter desastreuze gevolgen hebben voor de prestaties – die is immers nodig voor letterlijk elke lees- en schrijfoperatie die een </a:t>
            </a:r>
            <a:r>
              <a:rPr lang="nl-BE" dirty="0" err="1">
                <a:solidFill>
                  <a:schemeClr val="bg1"/>
                </a:solidFill>
              </a:rPr>
              <a:t>ssd</a:t>
            </a:r>
            <a:r>
              <a:rPr lang="nl-BE" dirty="0">
                <a:solidFill>
                  <a:schemeClr val="bg1"/>
                </a:solidFill>
              </a:rPr>
              <a:t> uitvoert.</a:t>
            </a:r>
            <a:endParaRPr lang="en-US" dirty="0">
              <a:solidFill>
                <a:schemeClr val="bg1"/>
              </a:solidFill>
            </a:endParaRPr>
          </a:p>
        </p:txBody>
      </p:sp>
    </p:spTree>
    <p:extLst>
      <p:ext uri="{BB962C8B-B14F-4D97-AF65-F5344CB8AC3E}">
        <p14:creationId xmlns:p14="http://schemas.microsoft.com/office/powerpoint/2010/main" val="268956691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4212" y="439114"/>
            <a:ext cx="8534400" cy="1507067"/>
          </a:xfrm>
        </p:spPr>
        <p:txBody>
          <a:bodyPr/>
          <a:lstStyle/>
          <a:p>
            <a:r>
              <a:rPr lang="nl-BE" dirty="0" smtClean="0"/>
              <a:t>Tot zo ver de </a:t>
            </a:r>
            <a:r>
              <a:rPr lang="nl-BE" dirty="0" err="1" smtClean="0"/>
              <a:t>ssd</a:t>
            </a:r>
            <a:endParaRPr lang="en-US" dirty="0"/>
          </a:p>
        </p:txBody>
      </p:sp>
      <p:sp>
        <p:nvSpPr>
          <p:cNvPr id="3" name="Tijdelijke aanduiding voor inhoud 2"/>
          <p:cNvSpPr>
            <a:spLocks noGrp="1"/>
          </p:cNvSpPr>
          <p:nvPr>
            <p:ph idx="1"/>
          </p:nvPr>
        </p:nvSpPr>
        <p:spPr>
          <a:xfrm>
            <a:off x="684212" y="1520301"/>
            <a:ext cx="11274009" cy="4880499"/>
          </a:xfrm>
        </p:spPr>
        <p:txBody>
          <a:bodyPr>
            <a:normAutofit/>
          </a:bodyPr>
          <a:lstStyle/>
          <a:p>
            <a:r>
              <a:rPr lang="nl-BE" dirty="0" smtClean="0">
                <a:solidFill>
                  <a:schemeClr val="bg1"/>
                </a:solidFill>
              </a:rPr>
              <a:t>Nog een foto van een printplaat</a:t>
            </a:r>
          </a:p>
          <a:p>
            <a:pPr marL="0" indent="0">
              <a:buNone/>
            </a:pPr>
            <a:r>
              <a:rPr lang="nl-BE" dirty="0" smtClean="0">
                <a:solidFill>
                  <a:schemeClr val="bg1"/>
                </a:solidFill>
              </a:rPr>
              <a:t>    van een </a:t>
            </a:r>
            <a:r>
              <a:rPr lang="nl-BE" dirty="0" err="1" smtClean="0">
                <a:solidFill>
                  <a:schemeClr val="bg1"/>
                </a:solidFill>
              </a:rPr>
              <a:t>ssd</a:t>
            </a:r>
            <a:r>
              <a:rPr lang="nl-BE" dirty="0" smtClean="0">
                <a:solidFill>
                  <a:schemeClr val="bg1"/>
                </a:solidFill>
              </a:rPr>
              <a:t> die in een </a:t>
            </a:r>
            <a:r>
              <a:rPr lang="nl-BE" dirty="0" err="1" smtClean="0">
                <a:solidFill>
                  <a:schemeClr val="bg1"/>
                </a:solidFill>
              </a:rPr>
              <a:t>hdd</a:t>
            </a:r>
            <a:r>
              <a:rPr lang="nl-BE" dirty="0" smtClean="0">
                <a:solidFill>
                  <a:schemeClr val="bg1"/>
                </a:solidFill>
              </a:rPr>
              <a:t> slot past.</a:t>
            </a:r>
          </a:p>
          <a:p>
            <a:endParaRPr lang="nl-BE" dirty="0">
              <a:solidFill>
                <a:schemeClr val="bg1"/>
              </a:solidFill>
            </a:endParaRPr>
          </a:p>
          <a:p>
            <a:endParaRPr lang="nl-BE" dirty="0" smtClean="0">
              <a:solidFill>
                <a:schemeClr val="bg1"/>
              </a:solidFill>
            </a:endParaRPr>
          </a:p>
          <a:p>
            <a:endParaRPr lang="nl-BE" dirty="0">
              <a:solidFill>
                <a:schemeClr val="bg1"/>
              </a:solidFill>
            </a:endParaRPr>
          </a:p>
          <a:p>
            <a:pPr marL="0" indent="0">
              <a:buNone/>
            </a:pPr>
            <a:endParaRPr lang="nl-BE" dirty="0" smtClean="0">
              <a:solidFill>
                <a:schemeClr val="bg1"/>
              </a:solidFill>
            </a:endParaRPr>
          </a:p>
          <a:p>
            <a:r>
              <a:rPr lang="nl-BE" dirty="0" smtClean="0">
                <a:solidFill>
                  <a:schemeClr val="bg1"/>
                </a:solidFill>
              </a:rPr>
              <a:t>Het </a:t>
            </a:r>
            <a:r>
              <a:rPr lang="nl-BE" dirty="0">
                <a:solidFill>
                  <a:schemeClr val="bg1"/>
                </a:solidFill>
              </a:rPr>
              <a:t>complete ecosysteem van opslag, dat was bedacht op de mechanische harddisk, heeft zich aangepast aan de </a:t>
            </a:r>
            <a:r>
              <a:rPr lang="nl-BE" dirty="0" err="1">
                <a:solidFill>
                  <a:schemeClr val="bg1"/>
                </a:solidFill>
              </a:rPr>
              <a:t>ssd</a:t>
            </a:r>
            <a:r>
              <a:rPr lang="nl-BE" dirty="0">
                <a:solidFill>
                  <a:schemeClr val="bg1"/>
                </a:solidFill>
              </a:rPr>
              <a:t>: de </a:t>
            </a:r>
            <a:r>
              <a:rPr lang="nl-BE" dirty="0" err="1">
                <a:solidFill>
                  <a:schemeClr val="bg1"/>
                </a:solidFill>
              </a:rPr>
              <a:t>formfactor</a:t>
            </a:r>
            <a:r>
              <a:rPr lang="nl-BE" dirty="0">
                <a:solidFill>
                  <a:schemeClr val="bg1"/>
                </a:solidFill>
              </a:rPr>
              <a:t> (van 2,5 of 3,5” naar m.2), de interface (van </a:t>
            </a:r>
            <a:r>
              <a:rPr lang="nl-BE" dirty="0" err="1">
                <a:solidFill>
                  <a:schemeClr val="bg1"/>
                </a:solidFill>
              </a:rPr>
              <a:t>sata</a:t>
            </a:r>
            <a:r>
              <a:rPr lang="nl-BE" dirty="0">
                <a:solidFill>
                  <a:schemeClr val="bg1"/>
                </a:solidFill>
              </a:rPr>
              <a:t> naar </a:t>
            </a:r>
            <a:r>
              <a:rPr lang="nl-BE" dirty="0" err="1">
                <a:solidFill>
                  <a:schemeClr val="bg1"/>
                </a:solidFill>
              </a:rPr>
              <a:t>pci-express</a:t>
            </a:r>
            <a:r>
              <a:rPr lang="nl-BE" dirty="0">
                <a:solidFill>
                  <a:schemeClr val="bg1"/>
                </a:solidFill>
              </a:rPr>
              <a:t>) en het protocol (van </a:t>
            </a:r>
            <a:r>
              <a:rPr lang="nl-BE" dirty="0" err="1">
                <a:solidFill>
                  <a:schemeClr val="bg1"/>
                </a:solidFill>
              </a:rPr>
              <a:t>ahci</a:t>
            </a:r>
            <a:r>
              <a:rPr lang="nl-BE" dirty="0">
                <a:solidFill>
                  <a:schemeClr val="bg1"/>
                </a:solidFill>
              </a:rPr>
              <a:t> naar </a:t>
            </a:r>
            <a:r>
              <a:rPr lang="nl-BE" dirty="0" err="1">
                <a:solidFill>
                  <a:schemeClr val="bg1"/>
                </a:solidFill>
              </a:rPr>
              <a:t>nvme</a:t>
            </a:r>
            <a:r>
              <a:rPr lang="nl-BE" dirty="0">
                <a:solidFill>
                  <a:schemeClr val="bg1"/>
                </a:solidFill>
              </a:rPr>
              <a:t>).</a:t>
            </a:r>
            <a:endParaRPr lang="en-US" dirty="0">
              <a:solidFill>
                <a:schemeClr val="bg1"/>
              </a:solidFill>
            </a:endParaRPr>
          </a:p>
        </p:txBody>
      </p:sp>
      <p:pic>
        <p:nvPicPr>
          <p:cNvPr id="4" name="Afbeelding 3" descr="Samsung 870 QVO 8TB"/>
          <p:cNvPicPr/>
          <p:nvPr/>
        </p:nvPicPr>
        <p:blipFill>
          <a:blip r:embed="rId2">
            <a:extLst>
              <a:ext uri="{28A0092B-C50C-407E-A947-70E740481C1C}">
                <a14:useLocalDpi xmlns:a14="http://schemas.microsoft.com/office/drawing/2010/main" val="0"/>
              </a:ext>
            </a:extLst>
          </a:blip>
          <a:srcRect/>
          <a:stretch>
            <a:fillRect/>
          </a:stretch>
        </p:blipFill>
        <p:spPr bwMode="auto">
          <a:xfrm>
            <a:off x="6009920" y="542545"/>
            <a:ext cx="5711825" cy="4032885"/>
          </a:xfrm>
          <a:prstGeom prst="rect">
            <a:avLst/>
          </a:prstGeom>
          <a:noFill/>
          <a:ln>
            <a:noFill/>
          </a:ln>
        </p:spPr>
      </p:pic>
    </p:spTree>
    <p:extLst>
      <p:ext uri="{BB962C8B-B14F-4D97-AF65-F5344CB8AC3E}">
        <p14:creationId xmlns:p14="http://schemas.microsoft.com/office/powerpoint/2010/main" val="23819348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p:cNvPicPr>
            <a:picLocks noChangeAspect="1"/>
          </p:cNvPicPr>
          <p:nvPr/>
        </p:nvPicPr>
        <p:blipFill>
          <a:blip r:embed="rId2"/>
          <a:stretch>
            <a:fillRect/>
          </a:stretch>
        </p:blipFill>
        <p:spPr>
          <a:xfrm>
            <a:off x="294401" y="361558"/>
            <a:ext cx="2885325" cy="3453334"/>
          </a:xfrm>
          <a:prstGeom prst="rect">
            <a:avLst/>
          </a:prstGeom>
        </p:spPr>
      </p:pic>
      <p:sp>
        <p:nvSpPr>
          <p:cNvPr id="5" name="Rechthoekig bijschrift 4"/>
          <p:cNvSpPr/>
          <p:nvPr/>
        </p:nvSpPr>
        <p:spPr>
          <a:xfrm>
            <a:off x="3285369" y="892013"/>
            <a:ext cx="8468666" cy="1132095"/>
          </a:xfrm>
          <a:prstGeom prst="wedgeRectCallout">
            <a:avLst>
              <a:gd name="adj1" fmla="val -61402"/>
              <a:gd name="adj2" fmla="val 10798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p:cNvSpPr>
            <a:spLocks noGrp="1"/>
          </p:cNvSpPr>
          <p:nvPr>
            <p:ph type="title"/>
          </p:nvPr>
        </p:nvSpPr>
        <p:spPr>
          <a:xfrm>
            <a:off x="3285369" y="917687"/>
            <a:ext cx="8726118" cy="1106421"/>
          </a:xfrm>
        </p:spPr>
        <p:txBody>
          <a:bodyPr/>
          <a:lstStyle/>
          <a:p>
            <a:r>
              <a:rPr lang="nl-BE" dirty="0" smtClean="0"/>
              <a:t>Wat hebben we geleerd vandaag</a:t>
            </a:r>
            <a:endParaRPr lang="en-US" dirty="0"/>
          </a:p>
        </p:txBody>
      </p:sp>
      <p:sp>
        <p:nvSpPr>
          <p:cNvPr id="3" name="Tijdelijke aanduiding voor inhoud 2"/>
          <p:cNvSpPr>
            <a:spLocks noGrp="1"/>
          </p:cNvSpPr>
          <p:nvPr>
            <p:ph idx="1"/>
          </p:nvPr>
        </p:nvSpPr>
        <p:spPr>
          <a:xfrm>
            <a:off x="3252502" y="4918230"/>
            <a:ext cx="8534400" cy="1442457"/>
          </a:xfrm>
        </p:spPr>
        <p:txBody>
          <a:bodyPr/>
          <a:lstStyle/>
          <a:p>
            <a:r>
              <a:rPr lang="nl-BE" dirty="0" smtClean="0">
                <a:solidFill>
                  <a:schemeClr val="bg1"/>
                </a:solidFill>
              </a:rPr>
              <a:t>Gewiste files kunnen na een tijdje niet meer worden teruggehaald, omdat de </a:t>
            </a:r>
            <a:r>
              <a:rPr lang="nl-BE" dirty="0" err="1" smtClean="0">
                <a:solidFill>
                  <a:schemeClr val="bg1"/>
                </a:solidFill>
              </a:rPr>
              <a:t>garbadge</a:t>
            </a:r>
            <a:r>
              <a:rPr lang="nl-BE" dirty="0" smtClean="0">
                <a:solidFill>
                  <a:schemeClr val="bg1"/>
                </a:solidFill>
              </a:rPr>
              <a:t> </a:t>
            </a:r>
            <a:r>
              <a:rPr lang="nl-BE" dirty="0" err="1" smtClean="0">
                <a:solidFill>
                  <a:schemeClr val="bg1"/>
                </a:solidFill>
              </a:rPr>
              <a:t>collection</a:t>
            </a:r>
            <a:r>
              <a:rPr lang="nl-BE" dirty="0" smtClean="0">
                <a:solidFill>
                  <a:schemeClr val="bg1"/>
                </a:solidFill>
              </a:rPr>
              <a:t> na een tijdje gewiste files ECHT wist.</a:t>
            </a:r>
            <a:endParaRPr lang="en-US" dirty="0">
              <a:solidFill>
                <a:schemeClr val="bg1"/>
              </a:solidFill>
            </a:endParaRPr>
          </a:p>
        </p:txBody>
      </p:sp>
      <p:sp>
        <p:nvSpPr>
          <p:cNvPr id="6" name="Tijdelijke aanduiding voor inhoud 2"/>
          <p:cNvSpPr txBox="1">
            <a:spLocks/>
          </p:cNvSpPr>
          <p:nvPr/>
        </p:nvSpPr>
        <p:spPr>
          <a:xfrm>
            <a:off x="3219635" y="3099579"/>
            <a:ext cx="8534400" cy="1481974"/>
          </a:xfrm>
          <a:prstGeom prst="rect">
            <a:avLst/>
          </a:prstGeom>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r>
              <a:rPr lang="nl-BE" dirty="0" smtClean="0">
                <a:solidFill>
                  <a:schemeClr val="bg1"/>
                </a:solidFill>
              </a:rPr>
              <a:t>Het heeft geen zin om een SSD te defragmenteren, het is zelfs nefast voor de levensduur. Een de fragmentering doet alles wat de controller probeert te doen teniet.</a:t>
            </a:r>
          </a:p>
        </p:txBody>
      </p:sp>
    </p:spTree>
    <p:extLst>
      <p:ext uri="{BB962C8B-B14F-4D97-AF65-F5344CB8AC3E}">
        <p14:creationId xmlns:p14="http://schemas.microsoft.com/office/powerpoint/2010/main" val="566273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2000" fill="hold"/>
                                        <p:tgtEl>
                                          <p:spTgt spid="5"/>
                                        </p:tgtEl>
                                        <p:attrNameLst>
                                          <p:attrName>ppt_x</p:attrName>
                                        </p:attrNameLst>
                                      </p:cBhvr>
                                      <p:tavLst>
                                        <p:tav tm="0">
                                          <p:val>
                                            <p:strVal val="#ppt_x"/>
                                          </p:val>
                                        </p:tav>
                                        <p:tav tm="100000">
                                          <p:val>
                                            <p:strVal val="#ppt_x"/>
                                          </p:val>
                                        </p:tav>
                                      </p:tavLst>
                                    </p:anim>
                                    <p:anim calcmode="lin" valueType="num">
                                      <p:cBhvr additive="base">
                                        <p:cTn id="8" dur="2000" fill="hold"/>
                                        <p:tgtEl>
                                          <p:spTgt spid="5"/>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2000" fill="hold"/>
                                        <p:tgtEl>
                                          <p:spTgt spid="2"/>
                                        </p:tgtEl>
                                        <p:attrNameLst>
                                          <p:attrName>ppt_x</p:attrName>
                                        </p:attrNameLst>
                                      </p:cBhvr>
                                      <p:tavLst>
                                        <p:tav tm="0">
                                          <p:val>
                                            <p:strVal val="#ppt_x"/>
                                          </p:val>
                                        </p:tav>
                                        <p:tav tm="100000">
                                          <p:val>
                                            <p:strVal val="#ppt_x"/>
                                          </p:val>
                                        </p:tav>
                                      </p:tavLst>
                                    </p:anim>
                                    <p:anim calcmode="lin" valueType="num">
                                      <p:cBhvr additive="base">
                                        <p:cTn id="12" dur="2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1"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p:cTn id="17" dur="1000" fill="hold"/>
                                        <p:tgtEl>
                                          <p:spTgt spid="6"/>
                                        </p:tgtEl>
                                        <p:attrNameLst>
                                          <p:attrName>ppt_w</p:attrName>
                                        </p:attrNameLst>
                                      </p:cBhvr>
                                      <p:tavLst>
                                        <p:tav tm="0">
                                          <p:val>
                                            <p:fltVal val="0"/>
                                          </p:val>
                                        </p:tav>
                                        <p:tav tm="100000">
                                          <p:val>
                                            <p:strVal val="#ppt_w"/>
                                          </p:val>
                                        </p:tav>
                                      </p:tavLst>
                                    </p:anim>
                                    <p:anim calcmode="lin" valueType="num">
                                      <p:cBhvr>
                                        <p:cTn id="18" dur="1000" fill="hold"/>
                                        <p:tgtEl>
                                          <p:spTgt spid="6"/>
                                        </p:tgtEl>
                                        <p:attrNameLst>
                                          <p:attrName>ppt_h</p:attrName>
                                        </p:attrNameLst>
                                      </p:cBhvr>
                                      <p:tavLst>
                                        <p:tav tm="0">
                                          <p:val>
                                            <p:fltVal val="0"/>
                                          </p:val>
                                        </p:tav>
                                        <p:tav tm="100000">
                                          <p:val>
                                            <p:strVal val="#ppt_h"/>
                                          </p:val>
                                        </p:tav>
                                      </p:tavLst>
                                    </p:anim>
                                    <p:anim calcmode="lin" valueType="num">
                                      <p:cBhvr>
                                        <p:cTn id="19" dur="1000" fill="hold"/>
                                        <p:tgtEl>
                                          <p:spTgt spid="6"/>
                                        </p:tgtEl>
                                        <p:attrNameLst>
                                          <p:attrName>style.rotation</p:attrName>
                                        </p:attrNameLst>
                                      </p:cBhvr>
                                      <p:tavLst>
                                        <p:tav tm="0">
                                          <p:val>
                                            <p:fltVal val="90"/>
                                          </p:val>
                                        </p:tav>
                                        <p:tav tm="100000">
                                          <p:val>
                                            <p:fltVal val="0"/>
                                          </p:val>
                                        </p:tav>
                                      </p:tavLst>
                                    </p:anim>
                                    <p:animEffect transition="in" filter="fade">
                                      <p:cBhvr>
                                        <p:cTn id="20" dur="1000"/>
                                        <p:tgtEl>
                                          <p:spTgt spid="6"/>
                                        </p:tgtEl>
                                      </p:cBhvr>
                                    </p:animEffect>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grpId="0"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 calcmode="lin" valueType="num">
                                      <p:cBhvr>
                                        <p:cTn id="25"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6"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27"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28"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P spid="3" grpId="0" build="p"/>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4211" y="545647"/>
            <a:ext cx="9844705" cy="1507067"/>
          </a:xfrm>
        </p:spPr>
        <p:txBody>
          <a:bodyPr/>
          <a:lstStyle/>
          <a:p>
            <a:r>
              <a:rPr lang="nl-BE" dirty="0" smtClean="0"/>
              <a:t>Wat verklaard het succes van een </a:t>
            </a:r>
            <a:r>
              <a:rPr lang="nl-BE" dirty="0" err="1" smtClean="0"/>
              <a:t>ssd</a:t>
            </a:r>
            <a:endParaRPr lang="en-US" dirty="0"/>
          </a:p>
        </p:txBody>
      </p:sp>
      <p:sp>
        <p:nvSpPr>
          <p:cNvPr id="3" name="Tijdelijke aanduiding voor inhoud 2"/>
          <p:cNvSpPr>
            <a:spLocks noGrp="1"/>
          </p:cNvSpPr>
          <p:nvPr>
            <p:ph idx="1"/>
          </p:nvPr>
        </p:nvSpPr>
        <p:spPr>
          <a:xfrm>
            <a:off x="684212" y="2372557"/>
            <a:ext cx="9844704" cy="3615267"/>
          </a:xfrm>
        </p:spPr>
        <p:txBody>
          <a:bodyPr/>
          <a:lstStyle/>
          <a:p>
            <a:r>
              <a:rPr lang="nl-BE" dirty="0" smtClean="0">
                <a:solidFill>
                  <a:schemeClr val="bg1"/>
                </a:solidFill>
              </a:rPr>
              <a:t>Een SSD heeft geen mechanische onderdelen, dus de snelheid t.o.v. een HDD is vele malen groter.</a:t>
            </a:r>
          </a:p>
          <a:p>
            <a:r>
              <a:rPr lang="nl-BE" dirty="0" smtClean="0">
                <a:solidFill>
                  <a:schemeClr val="bg1"/>
                </a:solidFill>
              </a:rPr>
              <a:t>Geluidsoverlast is NUL. Stilte primeert bij een SSD.</a:t>
            </a:r>
          </a:p>
          <a:p>
            <a:r>
              <a:rPr lang="nl-BE" dirty="0" smtClean="0">
                <a:solidFill>
                  <a:schemeClr val="bg1"/>
                </a:solidFill>
              </a:rPr>
              <a:t>In een laptop is het mindere verbruik aan stroom ook mooi meegenomen.</a:t>
            </a:r>
          </a:p>
          <a:p>
            <a:r>
              <a:rPr lang="nl-BE" dirty="0" smtClean="0">
                <a:solidFill>
                  <a:schemeClr val="bg1"/>
                </a:solidFill>
              </a:rPr>
              <a:t>De ingenomen plaats is ook minder dan de klassieke HDD.</a:t>
            </a:r>
          </a:p>
          <a:p>
            <a:pPr marL="0" indent="0">
              <a:buNone/>
            </a:pPr>
            <a:endParaRPr lang="en-US" dirty="0">
              <a:solidFill>
                <a:schemeClr val="bg1"/>
              </a:solidFill>
            </a:endParaRPr>
          </a:p>
        </p:txBody>
      </p:sp>
    </p:spTree>
    <p:extLst>
      <p:ext uri="{BB962C8B-B14F-4D97-AF65-F5344CB8AC3E}">
        <p14:creationId xmlns:p14="http://schemas.microsoft.com/office/powerpoint/2010/main" val="20918762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4212" y="545646"/>
            <a:ext cx="9329800" cy="1203255"/>
          </a:xfrm>
        </p:spPr>
        <p:txBody>
          <a:bodyPr/>
          <a:lstStyle/>
          <a:p>
            <a:r>
              <a:rPr lang="nl-BE" dirty="0" smtClean="0"/>
              <a:t>Zijn er dan enkel voordelen ??</a:t>
            </a:r>
            <a:endParaRPr lang="en-US" dirty="0"/>
          </a:p>
        </p:txBody>
      </p:sp>
      <p:sp>
        <p:nvSpPr>
          <p:cNvPr id="3" name="Tijdelijke aanduiding voor inhoud 2"/>
          <p:cNvSpPr>
            <a:spLocks noGrp="1"/>
          </p:cNvSpPr>
          <p:nvPr>
            <p:ph idx="1"/>
          </p:nvPr>
        </p:nvSpPr>
        <p:spPr>
          <a:xfrm>
            <a:off x="684212" y="1748902"/>
            <a:ext cx="9649396" cy="4221168"/>
          </a:xfrm>
        </p:spPr>
        <p:txBody>
          <a:bodyPr/>
          <a:lstStyle/>
          <a:p>
            <a:r>
              <a:rPr lang="nl-BE" dirty="0" smtClean="0">
                <a:solidFill>
                  <a:schemeClr val="bg1"/>
                </a:solidFill>
              </a:rPr>
              <a:t>Er zijn een paar nadelen, maar omdat de ontwikkeling niet stilstaat en de productie in aantallen enorm vergroot, verdwijnen die nadelen langzaam aan.</a:t>
            </a:r>
          </a:p>
          <a:p>
            <a:pPr lvl="1"/>
            <a:r>
              <a:rPr lang="nl-BE" dirty="0" smtClean="0">
                <a:solidFill>
                  <a:schemeClr val="bg1"/>
                </a:solidFill>
              </a:rPr>
              <a:t>1</a:t>
            </a:r>
            <a:r>
              <a:rPr lang="nl-BE" baseline="30000" dirty="0" smtClean="0">
                <a:solidFill>
                  <a:schemeClr val="bg1"/>
                </a:solidFill>
              </a:rPr>
              <a:t>e</a:t>
            </a:r>
            <a:r>
              <a:rPr lang="nl-BE" dirty="0" smtClean="0">
                <a:solidFill>
                  <a:schemeClr val="bg1"/>
                </a:solidFill>
              </a:rPr>
              <a:t> De prijs. De eerste </a:t>
            </a:r>
            <a:r>
              <a:rPr lang="nl-BE" dirty="0" err="1" smtClean="0">
                <a:solidFill>
                  <a:schemeClr val="bg1"/>
                </a:solidFill>
              </a:rPr>
              <a:t>SSD’s</a:t>
            </a:r>
            <a:r>
              <a:rPr lang="nl-BE" dirty="0" smtClean="0">
                <a:solidFill>
                  <a:schemeClr val="bg1"/>
                </a:solidFill>
              </a:rPr>
              <a:t> waren een forse aanslag op de portemonnee  gemiddeld was de prijs per gigabyte +/- 2,50 euro.  Dit is inmiddels al gedaald naar +/- 0,10 euro per gigabyte. Nog altijd duurder dan voor een HDD, maar geen enorm obstakel meer.</a:t>
            </a:r>
          </a:p>
          <a:p>
            <a:pPr lvl="1"/>
            <a:r>
              <a:rPr lang="nl-BE" dirty="0" smtClean="0">
                <a:solidFill>
                  <a:schemeClr val="bg1"/>
                </a:solidFill>
              </a:rPr>
              <a:t>2</a:t>
            </a:r>
            <a:r>
              <a:rPr lang="nl-BE" baseline="30000" dirty="0" smtClean="0">
                <a:solidFill>
                  <a:schemeClr val="bg1"/>
                </a:solidFill>
              </a:rPr>
              <a:t>e</a:t>
            </a:r>
            <a:r>
              <a:rPr lang="nl-BE" dirty="0" smtClean="0">
                <a:solidFill>
                  <a:schemeClr val="bg1"/>
                </a:solidFill>
              </a:rPr>
              <a:t> De hoeveelheid data. De eerste </a:t>
            </a:r>
            <a:r>
              <a:rPr lang="nl-BE" dirty="0" err="1" smtClean="0">
                <a:solidFill>
                  <a:schemeClr val="bg1"/>
                </a:solidFill>
              </a:rPr>
              <a:t>SSD’s</a:t>
            </a:r>
            <a:r>
              <a:rPr lang="nl-BE" dirty="0" smtClean="0">
                <a:solidFill>
                  <a:schemeClr val="bg1"/>
                </a:solidFill>
              </a:rPr>
              <a:t> waren relatief klein t.o.v. een HDD De nieuwere generatie gaat al gemakkelijk dik over de Terabyte. </a:t>
            </a:r>
            <a:endParaRPr lang="en-US" dirty="0">
              <a:solidFill>
                <a:schemeClr val="bg1"/>
              </a:solidFill>
            </a:endParaRPr>
          </a:p>
        </p:txBody>
      </p:sp>
    </p:spTree>
    <p:extLst>
      <p:ext uri="{BB962C8B-B14F-4D97-AF65-F5344CB8AC3E}">
        <p14:creationId xmlns:p14="http://schemas.microsoft.com/office/powerpoint/2010/main" val="31348237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4212" y="305951"/>
            <a:ext cx="8534400" cy="1105600"/>
          </a:xfrm>
        </p:spPr>
        <p:txBody>
          <a:bodyPr/>
          <a:lstStyle/>
          <a:p>
            <a:r>
              <a:rPr lang="nl-BE" dirty="0" smtClean="0"/>
              <a:t>Hoe werkt een </a:t>
            </a:r>
            <a:r>
              <a:rPr lang="nl-BE" dirty="0" err="1" smtClean="0"/>
              <a:t>ssd</a:t>
            </a:r>
            <a:endParaRPr lang="en-US" dirty="0"/>
          </a:p>
        </p:txBody>
      </p:sp>
      <p:sp>
        <p:nvSpPr>
          <p:cNvPr id="3" name="Tijdelijke aanduiding voor inhoud 2"/>
          <p:cNvSpPr>
            <a:spLocks noGrp="1"/>
          </p:cNvSpPr>
          <p:nvPr>
            <p:ph idx="1"/>
          </p:nvPr>
        </p:nvSpPr>
        <p:spPr>
          <a:xfrm>
            <a:off x="684212" y="1597981"/>
            <a:ext cx="10599306" cy="4785064"/>
          </a:xfrm>
        </p:spPr>
        <p:txBody>
          <a:bodyPr>
            <a:normAutofit/>
          </a:bodyPr>
          <a:lstStyle/>
          <a:p>
            <a:r>
              <a:rPr lang="nl-BE" dirty="0">
                <a:solidFill>
                  <a:schemeClr val="bg1"/>
                </a:solidFill>
              </a:rPr>
              <a:t>Waar harde schijven bestaan uit snel ronddraaiende magnetische schijven (</a:t>
            </a:r>
            <a:r>
              <a:rPr lang="nl-BE" dirty="0" err="1">
                <a:solidFill>
                  <a:schemeClr val="bg1"/>
                </a:solidFill>
              </a:rPr>
              <a:t>platters</a:t>
            </a:r>
            <a:r>
              <a:rPr lang="nl-BE" dirty="0">
                <a:solidFill>
                  <a:schemeClr val="bg1"/>
                </a:solidFill>
              </a:rPr>
              <a:t>), beweegt er in een </a:t>
            </a:r>
            <a:r>
              <a:rPr lang="nl-BE" dirty="0" err="1">
                <a:solidFill>
                  <a:schemeClr val="bg1"/>
                </a:solidFill>
              </a:rPr>
              <a:t>ssd</a:t>
            </a:r>
            <a:r>
              <a:rPr lang="nl-BE" dirty="0">
                <a:solidFill>
                  <a:schemeClr val="bg1"/>
                </a:solidFill>
              </a:rPr>
              <a:t> niets. </a:t>
            </a:r>
            <a:endParaRPr lang="nl-BE" dirty="0" smtClean="0">
              <a:solidFill>
                <a:schemeClr val="bg1"/>
              </a:solidFill>
            </a:endParaRPr>
          </a:p>
          <a:p>
            <a:r>
              <a:rPr lang="nl-BE" dirty="0" smtClean="0">
                <a:solidFill>
                  <a:schemeClr val="bg1"/>
                </a:solidFill>
              </a:rPr>
              <a:t>Vandaar </a:t>
            </a:r>
            <a:r>
              <a:rPr lang="nl-BE" dirty="0">
                <a:solidFill>
                  <a:schemeClr val="bg1"/>
                </a:solidFill>
              </a:rPr>
              <a:t>dus de naam </a:t>
            </a:r>
            <a:r>
              <a:rPr lang="nl-BE" dirty="0" err="1">
                <a:solidFill>
                  <a:schemeClr val="bg1"/>
                </a:solidFill>
              </a:rPr>
              <a:t>solid</a:t>
            </a:r>
            <a:r>
              <a:rPr lang="nl-BE" dirty="0">
                <a:solidFill>
                  <a:schemeClr val="bg1"/>
                </a:solidFill>
              </a:rPr>
              <a:t> state drive. Een doorsnee </a:t>
            </a:r>
            <a:r>
              <a:rPr lang="nl-BE" dirty="0" err="1">
                <a:solidFill>
                  <a:schemeClr val="bg1"/>
                </a:solidFill>
              </a:rPr>
              <a:t>ssd</a:t>
            </a:r>
            <a:r>
              <a:rPr lang="nl-BE" dirty="0">
                <a:solidFill>
                  <a:schemeClr val="bg1"/>
                </a:solidFill>
              </a:rPr>
              <a:t> bestaat uit weinig anders dan een printplaatje met daarop een controller, diverse flashgeheugenchips en soms een extra cache-chip.</a:t>
            </a:r>
            <a:endParaRPr lang="en-US" dirty="0">
              <a:solidFill>
                <a:schemeClr val="bg1"/>
              </a:solidFill>
            </a:endParaRPr>
          </a:p>
          <a:p>
            <a:r>
              <a:rPr lang="nl-BE" dirty="0">
                <a:solidFill>
                  <a:schemeClr val="bg1"/>
                </a:solidFill>
              </a:rPr>
              <a:t>Een </a:t>
            </a:r>
            <a:r>
              <a:rPr lang="nl-BE" dirty="0" err="1">
                <a:solidFill>
                  <a:schemeClr val="bg1"/>
                </a:solidFill>
              </a:rPr>
              <a:t>ssd</a:t>
            </a:r>
            <a:r>
              <a:rPr lang="nl-BE" dirty="0">
                <a:solidFill>
                  <a:schemeClr val="bg1"/>
                </a:solidFill>
              </a:rPr>
              <a:t> slaat alle gegevens op in zogenaamd flashgeheugen oftewel </a:t>
            </a:r>
            <a:r>
              <a:rPr lang="nl-BE" dirty="0" err="1">
                <a:solidFill>
                  <a:schemeClr val="bg1"/>
                </a:solidFill>
              </a:rPr>
              <a:t>nand</a:t>
            </a:r>
            <a:r>
              <a:rPr lang="nl-BE" dirty="0">
                <a:solidFill>
                  <a:schemeClr val="bg1"/>
                </a:solidFill>
              </a:rPr>
              <a:t>, genoemd naar de relatief simpele elektronische schakelingen waar het uit bestaat. </a:t>
            </a:r>
            <a:endParaRPr lang="nl-BE" dirty="0" smtClean="0">
              <a:solidFill>
                <a:schemeClr val="bg1"/>
              </a:solidFill>
            </a:endParaRPr>
          </a:p>
          <a:p>
            <a:r>
              <a:rPr lang="nl-BE" dirty="0">
                <a:solidFill>
                  <a:schemeClr val="bg1"/>
                </a:solidFill>
              </a:rPr>
              <a:t>Anders dan bij dram is flashgeheugen niet volatiel, wat betekent dat de lading niet verloren gaat als er geen continue stroomtoevoer </a:t>
            </a:r>
            <a:r>
              <a:rPr lang="nl-BE" dirty="0" smtClean="0">
                <a:solidFill>
                  <a:schemeClr val="bg1"/>
                </a:solidFill>
              </a:rPr>
              <a:t>is</a:t>
            </a:r>
          </a:p>
          <a:p>
            <a:r>
              <a:rPr lang="nl-BE" dirty="0">
                <a:solidFill>
                  <a:schemeClr val="bg1"/>
                </a:solidFill>
              </a:rPr>
              <a:t>In elke </a:t>
            </a:r>
            <a:r>
              <a:rPr lang="nl-BE" dirty="0" err="1">
                <a:solidFill>
                  <a:schemeClr val="bg1"/>
                </a:solidFill>
              </a:rPr>
              <a:t>geheugencel</a:t>
            </a:r>
            <a:r>
              <a:rPr lang="nl-BE" dirty="0">
                <a:solidFill>
                  <a:schemeClr val="bg1"/>
                </a:solidFill>
              </a:rPr>
              <a:t>, in feite een </a:t>
            </a:r>
            <a:r>
              <a:rPr lang="nl-BE" dirty="0" err="1">
                <a:solidFill>
                  <a:schemeClr val="bg1"/>
                </a:solidFill>
              </a:rPr>
              <a:t>mosfet</a:t>
            </a:r>
            <a:r>
              <a:rPr lang="nl-BE" dirty="0">
                <a:solidFill>
                  <a:schemeClr val="bg1"/>
                </a:solidFill>
              </a:rPr>
              <a:t>-transistor, wordt een bepaalde spanning bewaard. </a:t>
            </a:r>
            <a:r>
              <a:rPr lang="nl-BE" dirty="0" smtClean="0">
                <a:solidFill>
                  <a:schemeClr val="bg1"/>
                </a:solidFill>
              </a:rPr>
              <a:t>Een </a:t>
            </a:r>
            <a:r>
              <a:rPr lang="nl-BE" dirty="0">
                <a:solidFill>
                  <a:schemeClr val="bg1"/>
                </a:solidFill>
              </a:rPr>
              <a:t>hoge spanning </a:t>
            </a:r>
            <a:r>
              <a:rPr lang="nl-BE" dirty="0" smtClean="0">
                <a:solidFill>
                  <a:schemeClr val="bg1"/>
                </a:solidFill>
              </a:rPr>
              <a:t>staat voor </a:t>
            </a:r>
            <a:r>
              <a:rPr lang="nl-BE" dirty="0">
                <a:solidFill>
                  <a:schemeClr val="bg1"/>
                </a:solidFill>
              </a:rPr>
              <a:t>‘1’ en een lage spanning voor ‘0’. </a:t>
            </a:r>
            <a:endParaRPr lang="en-US" dirty="0">
              <a:solidFill>
                <a:schemeClr val="bg1"/>
              </a:solidFill>
            </a:endParaRPr>
          </a:p>
          <a:p>
            <a:r>
              <a:rPr lang="nl-BE" dirty="0">
                <a:solidFill>
                  <a:schemeClr val="bg1"/>
                </a:solidFill>
              </a:rPr>
              <a:t>In feite is dit de werking van zogenaamd </a:t>
            </a:r>
            <a:r>
              <a:rPr lang="nl-BE" i="1" dirty="0">
                <a:solidFill>
                  <a:schemeClr val="bg1"/>
                </a:solidFill>
              </a:rPr>
              <a:t>single level </a:t>
            </a:r>
            <a:r>
              <a:rPr lang="nl-BE" i="1" dirty="0" err="1">
                <a:solidFill>
                  <a:schemeClr val="bg1"/>
                </a:solidFill>
              </a:rPr>
              <a:t>cell</a:t>
            </a:r>
            <a:r>
              <a:rPr lang="nl-BE" i="1" dirty="0">
                <a:solidFill>
                  <a:schemeClr val="bg1"/>
                </a:solidFill>
              </a:rPr>
              <a:t>,</a:t>
            </a:r>
            <a:r>
              <a:rPr lang="nl-BE" dirty="0">
                <a:solidFill>
                  <a:schemeClr val="bg1"/>
                </a:solidFill>
              </a:rPr>
              <a:t> oftewel </a:t>
            </a:r>
            <a:r>
              <a:rPr lang="nl-BE" dirty="0" err="1">
                <a:solidFill>
                  <a:srgbClr val="FF0000"/>
                </a:solidFill>
              </a:rPr>
              <a:t>slc</a:t>
            </a:r>
            <a:r>
              <a:rPr lang="nl-BE" dirty="0">
                <a:solidFill>
                  <a:srgbClr val="FF0000"/>
                </a:solidFill>
              </a:rPr>
              <a:t>-geheugen</a:t>
            </a:r>
            <a:r>
              <a:rPr lang="nl-BE" dirty="0" smtClean="0">
                <a:solidFill>
                  <a:srgbClr val="FF0000"/>
                </a:solidFill>
              </a:rPr>
              <a:t>.</a:t>
            </a:r>
            <a:endParaRPr lang="en-US" dirty="0">
              <a:solidFill>
                <a:srgbClr val="FF0000"/>
              </a:solidFill>
            </a:endParaRPr>
          </a:p>
        </p:txBody>
      </p:sp>
    </p:spTree>
    <p:extLst>
      <p:ext uri="{BB962C8B-B14F-4D97-AF65-F5344CB8AC3E}">
        <p14:creationId xmlns:p14="http://schemas.microsoft.com/office/powerpoint/2010/main" val="26069566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4212" y="545647"/>
            <a:ext cx="8534400" cy="1078968"/>
          </a:xfrm>
        </p:spPr>
        <p:txBody>
          <a:bodyPr/>
          <a:lstStyle/>
          <a:p>
            <a:r>
              <a:rPr lang="nl-BE" dirty="0" smtClean="0"/>
              <a:t>Hoe ziet een </a:t>
            </a:r>
            <a:r>
              <a:rPr lang="nl-BE" dirty="0" err="1" smtClean="0"/>
              <a:t>ssd</a:t>
            </a:r>
            <a:r>
              <a:rPr lang="nl-BE" dirty="0" smtClean="0"/>
              <a:t> er uit</a:t>
            </a:r>
            <a:endParaRPr lang="en-US" dirty="0"/>
          </a:p>
        </p:txBody>
      </p:sp>
      <p:sp>
        <p:nvSpPr>
          <p:cNvPr id="3" name="Tijdelijke aanduiding voor inhoud 2"/>
          <p:cNvSpPr>
            <a:spLocks noGrp="1"/>
          </p:cNvSpPr>
          <p:nvPr>
            <p:ph idx="1"/>
          </p:nvPr>
        </p:nvSpPr>
        <p:spPr>
          <a:xfrm>
            <a:off x="684212" y="3320249"/>
            <a:ext cx="8534400" cy="2410122"/>
          </a:xfrm>
        </p:spPr>
        <p:txBody>
          <a:bodyPr/>
          <a:lstStyle/>
          <a:p>
            <a:r>
              <a:rPr lang="nl-BE" i="1" dirty="0">
                <a:solidFill>
                  <a:schemeClr val="bg1"/>
                </a:solidFill>
              </a:rPr>
              <a:t>Op een </a:t>
            </a:r>
            <a:r>
              <a:rPr lang="nl-BE" i="1" dirty="0" err="1">
                <a:solidFill>
                  <a:schemeClr val="bg1"/>
                </a:solidFill>
              </a:rPr>
              <a:t>ssd</a:t>
            </a:r>
            <a:r>
              <a:rPr lang="nl-BE" i="1" dirty="0">
                <a:solidFill>
                  <a:schemeClr val="bg1"/>
                </a:solidFill>
              </a:rPr>
              <a:t>-printplaat vind je doorgaans een controller (links</a:t>
            </a:r>
            <a:r>
              <a:rPr lang="nl-BE" i="1" dirty="0" smtClean="0">
                <a:solidFill>
                  <a:schemeClr val="bg1"/>
                </a:solidFill>
              </a:rPr>
              <a:t>)</a:t>
            </a:r>
          </a:p>
          <a:p>
            <a:r>
              <a:rPr lang="nl-BE" i="1" dirty="0" smtClean="0">
                <a:solidFill>
                  <a:schemeClr val="bg1"/>
                </a:solidFill>
              </a:rPr>
              <a:t> </a:t>
            </a:r>
            <a:r>
              <a:rPr lang="nl-BE" i="1" dirty="0">
                <a:solidFill>
                  <a:schemeClr val="bg1"/>
                </a:solidFill>
              </a:rPr>
              <a:t>eventueel een dram-cache (midden) </a:t>
            </a:r>
            <a:endParaRPr lang="nl-BE" i="1" dirty="0" smtClean="0">
              <a:solidFill>
                <a:schemeClr val="bg1"/>
              </a:solidFill>
            </a:endParaRPr>
          </a:p>
          <a:p>
            <a:r>
              <a:rPr lang="nl-BE" i="1" dirty="0" smtClean="0">
                <a:solidFill>
                  <a:schemeClr val="bg1"/>
                </a:solidFill>
              </a:rPr>
              <a:t>en </a:t>
            </a:r>
            <a:r>
              <a:rPr lang="nl-BE" i="1" dirty="0">
                <a:solidFill>
                  <a:schemeClr val="bg1"/>
                </a:solidFill>
              </a:rPr>
              <a:t>één of meerdere flashgeheugenchips (rechts, tweemaal).</a:t>
            </a:r>
            <a:endParaRPr lang="en-US" dirty="0">
              <a:solidFill>
                <a:schemeClr val="bg1"/>
              </a:solidFill>
            </a:endParaRPr>
          </a:p>
          <a:p>
            <a:endParaRPr lang="en-US" dirty="0"/>
          </a:p>
        </p:txBody>
      </p:sp>
      <p:pic>
        <p:nvPicPr>
          <p:cNvPr id="4" name="Afbeelding 3" descr="https://content.hwigroup.net/images/editorial/600/085482_ssd-pcb.jpg"/>
          <p:cNvPicPr/>
          <p:nvPr/>
        </p:nvPicPr>
        <p:blipFill>
          <a:blip r:embed="rId2">
            <a:extLst>
              <a:ext uri="{28A0092B-C50C-407E-A947-70E740481C1C}">
                <a14:useLocalDpi xmlns:a14="http://schemas.microsoft.com/office/drawing/2010/main" val="0"/>
              </a:ext>
            </a:extLst>
          </a:blip>
          <a:srcRect/>
          <a:stretch>
            <a:fillRect/>
          </a:stretch>
        </p:blipFill>
        <p:spPr bwMode="auto">
          <a:xfrm>
            <a:off x="1979458" y="1713390"/>
            <a:ext cx="5711825" cy="1733550"/>
          </a:xfrm>
          <a:prstGeom prst="rect">
            <a:avLst/>
          </a:prstGeom>
          <a:noFill/>
          <a:ln>
            <a:noFill/>
          </a:ln>
        </p:spPr>
      </p:pic>
    </p:spTree>
    <p:extLst>
      <p:ext uri="{BB962C8B-B14F-4D97-AF65-F5344CB8AC3E}">
        <p14:creationId xmlns:p14="http://schemas.microsoft.com/office/powerpoint/2010/main" val="41813398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4212" y="359216"/>
            <a:ext cx="8534400" cy="999068"/>
          </a:xfrm>
        </p:spPr>
        <p:txBody>
          <a:bodyPr/>
          <a:lstStyle/>
          <a:p>
            <a:r>
              <a:rPr lang="nl-BE" b="1" dirty="0"/>
              <a:t>SLC, MLC, TLC en </a:t>
            </a:r>
            <a:r>
              <a:rPr lang="nl-BE" b="1" dirty="0" smtClean="0"/>
              <a:t>QLC</a:t>
            </a:r>
            <a:endParaRPr lang="en-US" dirty="0"/>
          </a:p>
        </p:txBody>
      </p:sp>
      <p:sp>
        <p:nvSpPr>
          <p:cNvPr id="3" name="Tijdelijke aanduiding voor inhoud 2"/>
          <p:cNvSpPr>
            <a:spLocks noGrp="1"/>
          </p:cNvSpPr>
          <p:nvPr>
            <p:ph idx="1"/>
          </p:nvPr>
        </p:nvSpPr>
        <p:spPr>
          <a:xfrm>
            <a:off x="684212" y="1358284"/>
            <a:ext cx="10776860" cy="4820573"/>
          </a:xfrm>
        </p:spPr>
        <p:txBody>
          <a:bodyPr/>
          <a:lstStyle/>
          <a:p>
            <a:r>
              <a:rPr lang="nl-BE" dirty="0">
                <a:solidFill>
                  <a:schemeClr val="bg1"/>
                </a:solidFill>
              </a:rPr>
              <a:t>Eén van de drijvende krachten achter het steeds goedkoper worden van </a:t>
            </a:r>
            <a:r>
              <a:rPr lang="nl-BE" dirty="0" err="1">
                <a:solidFill>
                  <a:schemeClr val="bg1"/>
                </a:solidFill>
              </a:rPr>
              <a:t>ssd’s</a:t>
            </a:r>
            <a:r>
              <a:rPr lang="nl-BE" dirty="0">
                <a:solidFill>
                  <a:schemeClr val="bg1"/>
                </a:solidFill>
              </a:rPr>
              <a:t> is dat er in de loop der tijd technieken zijn ontwikkeld om meer dan één bit in een </a:t>
            </a:r>
            <a:r>
              <a:rPr lang="nl-BE" dirty="0" err="1">
                <a:solidFill>
                  <a:schemeClr val="bg1"/>
                </a:solidFill>
              </a:rPr>
              <a:t>geheugencel</a:t>
            </a:r>
            <a:r>
              <a:rPr lang="nl-BE" dirty="0">
                <a:solidFill>
                  <a:schemeClr val="bg1"/>
                </a:solidFill>
              </a:rPr>
              <a:t> op te slaan</a:t>
            </a:r>
            <a:r>
              <a:rPr lang="nl-BE" dirty="0" smtClean="0">
                <a:solidFill>
                  <a:schemeClr val="bg1"/>
                </a:solidFill>
              </a:rPr>
              <a:t>.</a:t>
            </a:r>
            <a:endParaRPr lang="en-US" dirty="0">
              <a:solidFill>
                <a:schemeClr val="bg1"/>
              </a:solidFill>
            </a:endParaRPr>
          </a:p>
          <a:p>
            <a:r>
              <a:rPr lang="nl-BE" dirty="0">
                <a:solidFill>
                  <a:schemeClr val="bg1"/>
                </a:solidFill>
              </a:rPr>
              <a:t>D</a:t>
            </a:r>
            <a:r>
              <a:rPr lang="nl-BE" dirty="0" smtClean="0">
                <a:solidFill>
                  <a:schemeClr val="bg1"/>
                </a:solidFill>
              </a:rPr>
              <a:t>e </a:t>
            </a:r>
            <a:r>
              <a:rPr lang="nl-BE" dirty="0">
                <a:solidFill>
                  <a:schemeClr val="bg1"/>
                </a:solidFill>
              </a:rPr>
              <a:t>truc is om niet met twee spanningsniveaus te werken, maar met (veel) meer verschillende niveaus</a:t>
            </a:r>
            <a:r>
              <a:rPr lang="nl-BE" dirty="0" smtClean="0">
                <a:solidFill>
                  <a:schemeClr val="bg1"/>
                </a:solidFill>
              </a:rPr>
              <a:t>.</a:t>
            </a:r>
            <a:endParaRPr lang="en-US" dirty="0" smtClean="0">
              <a:solidFill>
                <a:schemeClr val="bg1"/>
              </a:solidFill>
            </a:endParaRPr>
          </a:p>
          <a:p>
            <a:r>
              <a:rPr lang="nl-BE" dirty="0">
                <a:solidFill>
                  <a:schemeClr val="bg1"/>
                </a:solidFill>
              </a:rPr>
              <a:t>Bij </a:t>
            </a:r>
            <a:r>
              <a:rPr lang="nl-BE" dirty="0" err="1">
                <a:solidFill>
                  <a:schemeClr val="bg1"/>
                </a:solidFill>
              </a:rPr>
              <a:t>mlc</a:t>
            </a:r>
            <a:r>
              <a:rPr lang="nl-BE" dirty="0">
                <a:solidFill>
                  <a:schemeClr val="bg1"/>
                </a:solidFill>
              </a:rPr>
              <a:t>-geheugen is er dus sprake van vier spanningsniveaus, die zich laten vertalen in 00, 01, 10 of 11. </a:t>
            </a:r>
            <a:endParaRPr lang="nl-BE" dirty="0" smtClean="0">
              <a:solidFill>
                <a:schemeClr val="bg1"/>
              </a:solidFill>
            </a:endParaRPr>
          </a:p>
          <a:p>
            <a:r>
              <a:rPr lang="nl-BE" dirty="0">
                <a:solidFill>
                  <a:schemeClr val="bg1"/>
                </a:solidFill>
              </a:rPr>
              <a:t>bij </a:t>
            </a:r>
            <a:r>
              <a:rPr lang="nl-BE" dirty="0" err="1">
                <a:solidFill>
                  <a:schemeClr val="bg1"/>
                </a:solidFill>
              </a:rPr>
              <a:t>tlc</a:t>
            </a:r>
            <a:r>
              <a:rPr lang="nl-BE" dirty="0">
                <a:solidFill>
                  <a:schemeClr val="bg1"/>
                </a:solidFill>
              </a:rPr>
              <a:t> zijn er acht spanningsniveaus, bij </a:t>
            </a:r>
            <a:r>
              <a:rPr lang="nl-BE" dirty="0" err="1">
                <a:solidFill>
                  <a:schemeClr val="bg1"/>
                </a:solidFill>
              </a:rPr>
              <a:t>qlc</a:t>
            </a:r>
            <a:r>
              <a:rPr lang="nl-BE" dirty="0">
                <a:solidFill>
                  <a:schemeClr val="bg1"/>
                </a:solidFill>
              </a:rPr>
              <a:t> zelfs zestien. </a:t>
            </a:r>
            <a:endParaRPr lang="en-US" dirty="0">
              <a:solidFill>
                <a:schemeClr val="bg1"/>
              </a:solidFill>
            </a:endParaRPr>
          </a:p>
        </p:txBody>
      </p:sp>
    </p:spTree>
    <p:extLst>
      <p:ext uri="{BB962C8B-B14F-4D97-AF65-F5344CB8AC3E}">
        <p14:creationId xmlns:p14="http://schemas.microsoft.com/office/powerpoint/2010/main" val="36612209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684211" y="2621132"/>
            <a:ext cx="11167477" cy="3615267"/>
          </a:xfrm>
        </p:spPr>
        <p:txBody>
          <a:bodyPr/>
          <a:lstStyle/>
          <a:p>
            <a:r>
              <a:rPr lang="nl-BE" i="1" dirty="0">
                <a:solidFill>
                  <a:schemeClr val="bg1"/>
                </a:solidFill>
              </a:rPr>
              <a:t>Des te meer bits per cel, des te groter de opslagcapaciteit, maar ook met des te meer spanningsniveaus een </a:t>
            </a:r>
            <a:r>
              <a:rPr lang="nl-BE" i="1" dirty="0" err="1">
                <a:solidFill>
                  <a:schemeClr val="bg1"/>
                </a:solidFill>
              </a:rPr>
              <a:t>ssd</a:t>
            </a:r>
            <a:r>
              <a:rPr lang="nl-BE" i="1" dirty="0">
                <a:solidFill>
                  <a:schemeClr val="bg1"/>
                </a:solidFill>
              </a:rPr>
              <a:t> moet werken</a:t>
            </a:r>
            <a:r>
              <a:rPr lang="nl-BE" i="1" dirty="0" smtClean="0">
                <a:solidFill>
                  <a:schemeClr val="bg1"/>
                </a:solidFill>
              </a:rPr>
              <a:t>.</a:t>
            </a:r>
          </a:p>
          <a:p>
            <a:r>
              <a:rPr lang="nl-BE" dirty="0">
                <a:solidFill>
                  <a:schemeClr val="bg1"/>
                </a:solidFill>
              </a:rPr>
              <a:t>Vanuit </a:t>
            </a:r>
            <a:r>
              <a:rPr lang="nl-BE" dirty="0" err="1">
                <a:solidFill>
                  <a:schemeClr val="bg1"/>
                </a:solidFill>
              </a:rPr>
              <a:t>slc</a:t>
            </a:r>
            <a:r>
              <a:rPr lang="nl-BE" dirty="0">
                <a:solidFill>
                  <a:schemeClr val="bg1"/>
                </a:solidFill>
              </a:rPr>
              <a:t>-geheugen kan zeer snel worden gelezen: er hoeft alleen onderscheid te worden gemaakt tussen ‘vol’ of ‘leeg’. Hetzelfde geldt voor schrijfacties. Bij het uitlezen van </a:t>
            </a:r>
            <a:r>
              <a:rPr lang="nl-BE" dirty="0" err="1">
                <a:solidFill>
                  <a:schemeClr val="bg1"/>
                </a:solidFill>
              </a:rPr>
              <a:t>qlc</a:t>
            </a:r>
            <a:r>
              <a:rPr lang="nl-BE" dirty="0">
                <a:solidFill>
                  <a:schemeClr val="bg1"/>
                </a:solidFill>
              </a:rPr>
              <a:t>-geheugen moeten maar liefst zestien spanningsniveaus van elkaar worden onderscheiden. Dat gebeurt in de praktijk relatief inaccuraat, waardoor er geavanceerde foutcorrectie-algoritmes nodig zijn. </a:t>
            </a:r>
            <a:endParaRPr lang="nl-BE" dirty="0" smtClean="0">
              <a:solidFill>
                <a:schemeClr val="bg1"/>
              </a:solidFill>
            </a:endParaRPr>
          </a:p>
          <a:p>
            <a:r>
              <a:rPr lang="nl-BE" dirty="0">
                <a:solidFill>
                  <a:schemeClr val="bg1"/>
                </a:solidFill>
              </a:rPr>
              <a:t>Schrijfacties moeten eveneens met veel meer accuratesse worden uitgevoerd, wat doorgaans zelfs een nog grotere impact op de prestaties heeft dan bij lezen</a:t>
            </a:r>
            <a:r>
              <a:rPr lang="nl-BE" dirty="0" smtClean="0">
                <a:solidFill>
                  <a:schemeClr val="bg1"/>
                </a:solidFill>
              </a:rPr>
              <a:t>.</a:t>
            </a:r>
            <a:endParaRPr lang="en-US" dirty="0">
              <a:solidFill>
                <a:schemeClr val="bg1"/>
              </a:solidFill>
            </a:endParaRPr>
          </a:p>
        </p:txBody>
      </p:sp>
      <p:pic>
        <p:nvPicPr>
          <p:cNvPr id="4" name="Afbeelding 3" descr="https://content.hwigroup.net/images/editorial/600/085479_qlc.jpg"/>
          <p:cNvPicPr/>
          <p:nvPr/>
        </p:nvPicPr>
        <p:blipFill>
          <a:blip r:embed="rId2">
            <a:extLst>
              <a:ext uri="{28A0092B-C50C-407E-A947-70E740481C1C}">
                <a14:useLocalDpi xmlns:a14="http://schemas.microsoft.com/office/drawing/2010/main" val="0"/>
              </a:ext>
            </a:extLst>
          </a:blip>
          <a:srcRect/>
          <a:stretch>
            <a:fillRect/>
          </a:stretch>
        </p:blipFill>
        <p:spPr bwMode="auto">
          <a:xfrm>
            <a:off x="684212" y="163370"/>
            <a:ext cx="8534400" cy="2322378"/>
          </a:xfrm>
          <a:prstGeom prst="rect">
            <a:avLst/>
          </a:prstGeom>
          <a:noFill/>
          <a:ln>
            <a:noFill/>
          </a:ln>
        </p:spPr>
      </p:pic>
    </p:spTree>
    <p:extLst>
      <p:ext uri="{BB962C8B-B14F-4D97-AF65-F5344CB8AC3E}">
        <p14:creationId xmlns:p14="http://schemas.microsoft.com/office/powerpoint/2010/main" val="33109934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4212" y="563402"/>
            <a:ext cx="8534400" cy="963557"/>
          </a:xfrm>
        </p:spPr>
        <p:txBody>
          <a:bodyPr>
            <a:normAutofit/>
          </a:bodyPr>
          <a:lstStyle/>
          <a:p>
            <a:r>
              <a:rPr lang="nl-BE" b="1" dirty="0" smtClean="0"/>
              <a:t>Nadelen (1</a:t>
            </a:r>
            <a:r>
              <a:rPr lang="nl-BE" b="1" baseline="30000" dirty="0" smtClean="0"/>
              <a:t>e</a:t>
            </a:r>
            <a:r>
              <a:rPr lang="nl-BE" b="1" dirty="0" smtClean="0"/>
              <a:t> nadeel)</a:t>
            </a:r>
            <a:endParaRPr lang="en-US" dirty="0"/>
          </a:p>
        </p:txBody>
      </p:sp>
      <p:sp>
        <p:nvSpPr>
          <p:cNvPr id="3" name="Tijdelijke aanduiding voor inhoud 2"/>
          <p:cNvSpPr>
            <a:spLocks noGrp="1"/>
          </p:cNvSpPr>
          <p:nvPr>
            <p:ph idx="1"/>
          </p:nvPr>
        </p:nvSpPr>
        <p:spPr>
          <a:xfrm>
            <a:off x="684211" y="1411551"/>
            <a:ext cx="10590429" cy="4531886"/>
          </a:xfrm>
        </p:spPr>
        <p:txBody>
          <a:bodyPr/>
          <a:lstStyle/>
          <a:p>
            <a:r>
              <a:rPr lang="nl-BE" dirty="0">
                <a:solidFill>
                  <a:schemeClr val="bg1"/>
                </a:solidFill>
              </a:rPr>
              <a:t>Om met name dit eerste nadeel van </a:t>
            </a:r>
            <a:r>
              <a:rPr lang="nl-BE" dirty="0" err="1">
                <a:solidFill>
                  <a:schemeClr val="bg1"/>
                </a:solidFill>
              </a:rPr>
              <a:t>mlc</a:t>
            </a:r>
            <a:r>
              <a:rPr lang="nl-BE" dirty="0">
                <a:solidFill>
                  <a:schemeClr val="bg1"/>
                </a:solidFill>
              </a:rPr>
              <a:t>-, </a:t>
            </a:r>
            <a:r>
              <a:rPr lang="nl-BE" dirty="0" err="1">
                <a:solidFill>
                  <a:schemeClr val="bg1"/>
                </a:solidFill>
              </a:rPr>
              <a:t>tlc</a:t>
            </a:r>
            <a:r>
              <a:rPr lang="nl-BE" dirty="0">
                <a:solidFill>
                  <a:schemeClr val="bg1"/>
                </a:solidFill>
              </a:rPr>
              <a:t>- en </a:t>
            </a:r>
            <a:r>
              <a:rPr lang="nl-BE" dirty="0" err="1">
                <a:solidFill>
                  <a:schemeClr val="bg1"/>
                </a:solidFill>
              </a:rPr>
              <a:t>qlc</a:t>
            </a:r>
            <a:r>
              <a:rPr lang="nl-BE" dirty="0">
                <a:solidFill>
                  <a:schemeClr val="bg1"/>
                </a:solidFill>
              </a:rPr>
              <a:t>-geheugen op te vangen, maakt vrijwel elke </a:t>
            </a:r>
            <a:r>
              <a:rPr lang="nl-BE" dirty="0" err="1">
                <a:solidFill>
                  <a:schemeClr val="bg1"/>
                </a:solidFill>
              </a:rPr>
              <a:t>ssd</a:t>
            </a:r>
            <a:r>
              <a:rPr lang="nl-BE" dirty="0">
                <a:solidFill>
                  <a:schemeClr val="bg1"/>
                </a:solidFill>
              </a:rPr>
              <a:t> gebruik van een zogenaamde </a:t>
            </a:r>
            <a:r>
              <a:rPr lang="nl-BE" dirty="0" err="1">
                <a:solidFill>
                  <a:schemeClr val="bg1"/>
                </a:solidFill>
              </a:rPr>
              <a:t>slc</a:t>
            </a:r>
            <a:r>
              <a:rPr lang="nl-BE" dirty="0">
                <a:solidFill>
                  <a:schemeClr val="bg1"/>
                </a:solidFill>
              </a:rPr>
              <a:t>-cache. Een deel van het flashgeheugen wordt daarbij aangestuurd als </a:t>
            </a:r>
            <a:r>
              <a:rPr lang="nl-BE" dirty="0" err="1" smtClean="0">
                <a:solidFill>
                  <a:schemeClr val="bg1"/>
                </a:solidFill>
              </a:rPr>
              <a:t>slc</a:t>
            </a:r>
            <a:endParaRPr lang="nl-BE" dirty="0">
              <a:solidFill>
                <a:schemeClr val="bg1"/>
              </a:solidFill>
            </a:endParaRPr>
          </a:p>
          <a:p>
            <a:r>
              <a:rPr lang="nl-BE" dirty="0">
                <a:solidFill>
                  <a:schemeClr val="bg1"/>
                </a:solidFill>
              </a:rPr>
              <a:t>Een schrijfopdracht kan daardoor op ‘</a:t>
            </a:r>
            <a:r>
              <a:rPr lang="nl-BE" dirty="0" err="1">
                <a:solidFill>
                  <a:schemeClr val="bg1"/>
                </a:solidFill>
              </a:rPr>
              <a:t>slc</a:t>
            </a:r>
            <a:r>
              <a:rPr lang="nl-BE" dirty="0">
                <a:solidFill>
                  <a:schemeClr val="bg1"/>
                </a:solidFill>
              </a:rPr>
              <a:t>-snelheid’ worden verwerkt, om op een later moment te worden verplaatst naar het reguliere </a:t>
            </a:r>
            <a:r>
              <a:rPr lang="nl-BE" dirty="0" err="1">
                <a:solidFill>
                  <a:schemeClr val="bg1"/>
                </a:solidFill>
              </a:rPr>
              <a:t>nand</a:t>
            </a:r>
            <a:r>
              <a:rPr lang="nl-BE" dirty="0">
                <a:solidFill>
                  <a:schemeClr val="bg1"/>
                </a:solidFill>
              </a:rPr>
              <a:t>. </a:t>
            </a:r>
            <a:endParaRPr lang="nl-BE" dirty="0" smtClean="0">
              <a:solidFill>
                <a:schemeClr val="bg1"/>
              </a:solidFill>
            </a:endParaRPr>
          </a:p>
          <a:p>
            <a:r>
              <a:rPr lang="nl-BE" dirty="0">
                <a:solidFill>
                  <a:schemeClr val="bg1"/>
                </a:solidFill>
              </a:rPr>
              <a:t>Deze </a:t>
            </a:r>
            <a:r>
              <a:rPr lang="nl-BE" dirty="0" err="1">
                <a:solidFill>
                  <a:schemeClr val="bg1"/>
                </a:solidFill>
              </a:rPr>
              <a:t>slc</a:t>
            </a:r>
            <a:r>
              <a:rPr lang="nl-BE" dirty="0">
                <a:solidFill>
                  <a:schemeClr val="bg1"/>
                </a:solidFill>
              </a:rPr>
              <a:t>-buffer is tegenwoordig vaak dynamisch van formaat, wat betekent dat hij groter wordt als de </a:t>
            </a:r>
            <a:r>
              <a:rPr lang="nl-BE" dirty="0" err="1">
                <a:solidFill>
                  <a:schemeClr val="bg1"/>
                </a:solidFill>
              </a:rPr>
              <a:t>ssd</a:t>
            </a:r>
            <a:r>
              <a:rPr lang="nl-BE" dirty="0">
                <a:solidFill>
                  <a:schemeClr val="bg1"/>
                </a:solidFill>
              </a:rPr>
              <a:t> niet al te vol zit en er dus veel overtollig flashgeheugen is dat als </a:t>
            </a:r>
            <a:r>
              <a:rPr lang="nl-BE" dirty="0" err="1">
                <a:solidFill>
                  <a:schemeClr val="bg1"/>
                </a:solidFill>
              </a:rPr>
              <a:t>slc</a:t>
            </a:r>
            <a:r>
              <a:rPr lang="nl-BE" dirty="0">
                <a:solidFill>
                  <a:schemeClr val="bg1"/>
                </a:solidFill>
              </a:rPr>
              <a:t>-cache kan worden ingezet. Mede hierdoor kan een </a:t>
            </a:r>
            <a:r>
              <a:rPr lang="nl-BE" dirty="0" err="1">
                <a:solidFill>
                  <a:schemeClr val="bg1"/>
                </a:solidFill>
              </a:rPr>
              <a:t>ssd</a:t>
            </a:r>
            <a:r>
              <a:rPr lang="nl-BE" dirty="0">
                <a:solidFill>
                  <a:schemeClr val="bg1"/>
                </a:solidFill>
              </a:rPr>
              <a:t> echter wel langzamer worden als hij vol raakt.</a:t>
            </a:r>
            <a:endParaRPr lang="en-US" dirty="0">
              <a:solidFill>
                <a:schemeClr val="bg1"/>
              </a:solidFill>
            </a:endParaRPr>
          </a:p>
        </p:txBody>
      </p:sp>
    </p:spTree>
    <p:extLst>
      <p:ext uri="{BB962C8B-B14F-4D97-AF65-F5344CB8AC3E}">
        <p14:creationId xmlns:p14="http://schemas.microsoft.com/office/powerpoint/2010/main" val="1832547336"/>
      </p:ext>
    </p:extLst>
  </p:cSld>
  <p:clrMapOvr>
    <a:masterClrMapping/>
  </p:clrMapOvr>
  <p:timing>
    <p:tnLst>
      <p:par>
        <p:cTn id="1" dur="indefinite" restart="never" nodeType="tmRoot"/>
      </p:par>
    </p:tnLst>
  </p:timing>
</p:sld>
</file>

<file path=ppt/theme/theme1.xml><?xml version="1.0" encoding="utf-8"?>
<a:theme xmlns:a="http://schemas.openxmlformats.org/drawingml/2006/main" name="Segment">
  <a:themeElements>
    <a:clrScheme name="Segment">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egment">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egment">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306</TotalTime>
  <Words>1844</Words>
  <Application>Microsoft Office PowerPoint</Application>
  <PresentationFormat>Breedbeeld</PresentationFormat>
  <Paragraphs>111</Paragraphs>
  <Slides>24</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24</vt:i4>
      </vt:variant>
    </vt:vector>
  </HeadingPairs>
  <TitlesOfParts>
    <vt:vector size="28" baseType="lpstr">
      <vt:lpstr>Arial</vt:lpstr>
      <vt:lpstr>Century Gothic</vt:lpstr>
      <vt:lpstr>Wingdings 3</vt:lpstr>
      <vt:lpstr>Segment</vt:lpstr>
      <vt:lpstr>SSD</vt:lpstr>
      <vt:lpstr>SSD in plaats van de harde schijf</vt:lpstr>
      <vt:lpstr>Wat verklaard het succes van een ssd</vt:lpstr>
      <vt:lpstr>Zijn er dan enkel voordelen ??</vt:lpstr>
      <vt:lpstr>Hoe werkt een ssd</vt:lpstr>
      <vt:lpstr>Hoe ziet een ssd er uit</vt:lpstr>
      <vt:lpstr>SLC, MLC, TLC en QLC</vt:lpstr>
      <vt:lpstr>PowerPoint-presentatie</vt:lpstr>
      <vt:lpstr>Nadelen (1e nadeel)</vt:lpstr>
      <vt:lpstr>Nadelen (2e nadeel)</vt:lpstr>
      <vt:lpstr>Nog meer bits in een ssd.</vt:lpstr>
      <vt:lpstr>3D V-NAND: de hoogte in met flash-opslag</vt:lpstr>
      <vt:lpstr>Het trim-commando</vt:lpstr>
      <vt:lpstr>De achilleshiel: pages en blocks</vt:lpstr>
      <vt:lpstr>garbage collection </vt:lpstr>
      <vt:lpstr>4K alignment</vt:lpstr>
      <vt:lpstr>Test op 4K alignment</vt:lpstr>
      <vt:lpstr>wear leveling</vt:lpstr>
      <vt:lpstr>write amplification factor. </vt:lpstr>
      <vt:lpstr>Overprovisioning en reallocation</vt:lpstr>
      <vt:lpstr>DRAM-cache</vt:lpstr>
      <vt:lpstr>translation table.</vt:lpstr>
      <vt:lpstr>Tot zo ver de ssd</vt:lpstr>
      <vt:lpstr>Wat hebben we geleerd vandaag</vt:lpstr>
    </vt:vector>
  </TitlesOfParts>
  <Company>Den Spike Unattendeds 2016</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Herman Hollebosch</dc:creator>
  <cp:lastModifiedBy>Herman Hollebosch</cp:lastModifiedBy>
  <cp:revision>27</cp:revision>
  <dcterms:created xsi:type="dcterms:W3CDTF">2023-11-06T09:51:35Z</dcterms:created>
  <dcterms:modified xsi:type="dcterms:W3CDTF">2023-11-25T14:09:44Z</dcterms:modified>
</cp:coreProperties>
</file>